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73" r:id="rId4"/>
    <p:sldId id="257" r:id="rId5"/>
    <p:sldId id="258" r:id="rId6"/>
    <p:sldId id="259" r:id="rId7"/>
    <p:sldId id="260" r:id="rId8"/>
    <p:sldId id="261" r:id="rId9"/>
    <p:sldId id="262" r:id="rId10"/>
    <p:sldId id="267" r:id="rId11"/>
    <p:sldId id="263" r:id="rId12"/>
    <p:sldId id="264" r:id="rId13"/>
    <p:sldId id="265" r:id="rId14"/>
    <p:sldId id="266" r:id="rId15"/>
    <p:sldId id="268" r:id="rId16"/>
    <p:sldId id="269" r:id="rId17"/>
    <p:sldId id="270" r:id="rId18"/>
    <p:sldId id="271" r:id="rId19"/>
    <p:sldId id="272" r:id="rId20"/>
    <p:sldId id="275" r:id="rId21"/>
    <p:sldId id="276" r:id="rId2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0FA42-485D-48AB-B359-EFE5592330AE}" type="datetimeFigureOut">
              <a:rPr lang="nl-NL" smtClean="0"/>
              <a:t>5-9-2014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2032B-FED2-447A-9E40-0135E3A6DF6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273228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0FA42-485D-48AB-B359-EFE5592330AE}" type="datetimeFigureOut">
              <a:rPr lang="nl-NL" smtClean="0"/>
              <a:t>5-9-2014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2032B-FED2-447A-9E40-0135E3A6DF6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1767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0FA42-485D-48AB-B359-EFE5592330AE}" type="datetimeFigureOut">
              <a:rPr lang="nl-NL" smtClean="0"/>
              <a:t>5-9-2014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2032B-FED2-447A-9E40-0135E3A6DF6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63323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0FA42-485D-48AB-B359-EFE5592330AE}" type="datetimeFigureOut">
              <a:rPr lang="nl-NL" smtClean="0"/>
              <a:t>5-9-2014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2032B-FED2-447A-9E40-0135E3A6DF6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97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0FA42-485D-48AB-B359-EFE5592330AE}" type="datetimeFigureOut">
              <a:rPr lang="nl-NL" smtClean="0"/>
              <a:t>5-9-2014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2032B-FED2-447A-9E40-0135E3A6DF6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324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0FA42-485D-48AB-B359-EFE5592330AE}" type="datetimeFigureOut">
              <a:rPr lang="nl-NL" smtClean="0"/>
              <a:t>5-9-2014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2032B-FED2-447A-9E40-0135E3A6DF6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801817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0FA42-485D-48AB-B359-EFE5592330AE}" type="datetimeFigureOut">
              <a:rPr lang="nl-NL" smtClean="0"/>
              <a:t>5-9-2014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2032B-FED2-447A-9E40-0135E3A6DF6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51809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0FA42-485D-48AB-B359-EFE5592330AE}" type="datetimeFigureOut">
              <a:rPr lang="nl-NL" smtClean="0"/>
              <a:t>5-9-2014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2032B-FED2-447A-9E40-0135E3A6DF6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578108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0FA42-485D-48AB-B359-EFE5592330AE}" type="datetimeFigureOut">
              <a:rPr lang="nl-NL" smtClean="0"/>
              <a:t>5-9-2014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2032B-FED2-447A-9E40-0135E3A6DF6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6565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0FA42-485D-48AB-B359-EFE5592330AE}" type="datetimeFigureOut">
              <a:rPr lang="nl-NL" smtClean="0"/>
              <a:t>5-9-2014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2032B-FED2-447A-9E40-0135E3A6DF6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24995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0FA42-485D-48AB-B359-EFE5592330AE}" type="datetimeFigureOut">
              <a:rPr lang="nl-NL" smtClean="0"/>
              <a:t>5-9-2014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2032B-FED2-447A-9E40-0135E3A6DF6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73767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90FA42-485D-48AB-B359-EFE5592330AE}" type="datetimeFigureOut">
              <a:rPr lang="nl-NL" smtClean="0"/>
              <a:t>5-9-2014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62032B-FED2-447A-9E40-0135E3A6DF6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7477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13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5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4.wmf"/><Relationship Id="rId4" Type="http://schemas.openxmlformats.org/officeDocument/2006/relationships/image" Target="../media/image1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6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Eval15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585912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pq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With the command “pq” the program will search for the next reflection with I/</a:t>
            </a:r>
            <a:r>
              <a:rPr lang="nl-NL" dirty="0" smtClean="0">
                <a:latin typeface="Symbol" panose="05050102010706020507" pitchFamily="18" charset="2"/>
              </a:rPr>
              <a:t>s</a:t>
            </a:r>
            <a:r>
              <a:rPr lang="nl-NL" dirty="0" smtClean="0"/>
              <a:t>&gt;10</a:t>
            </a:r>
          </a:p>
          <a:p>
            <a:r>
              <a:rPr lang="nl-NL" dirty="0" smtClean="0"/>
              <a:t>reflections with error flags (overflow, overlap, etc.) will be skipped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162957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Refinement variables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The command “free” makes a variable refinable</a:t>
            </a:r>
          </a:p>
          <a:p>
            <a:r>
              <a:rPr lang="nl-NL" dirty="0" smtClean="0"/>
              <a:t>Example:</a:t>
            </a:r>
            <a:br>
              <a:rPr lang="nl-NL" dirty="0" smtClean="0"/>
            </a:br>
            <a:r>
              <a:rPr lang="nl-NL" dirty="0" smtClean="0"/>
              <a:t>free mosaic</a:t>
            </a:r>
          </a:p>
          <a:p>
            <a:r>
              <a:rPr lang="nl-NL" dirty="0" smtClean="0"/>
              <a:t>Only useful to determine parameters for the configuration files</a:t>
            </a:r>
          </a:p>
          <a:p>
            <a:r>
              <a:rPr lang="nl-NL" dirty="0" smtClean="0"/>
              <a:t>For the final intensity determination, use only</a:t>
            </a:r>
            <a:br>
              <a:rPr lang="nl-NL" dirty="0" smtClean="0"/>
            </a:br>
            <a:r>
              <a:rPr lang="nl-NL" dirty="0" smtClean="0"/>
              <a:t>free shextra</a:t>
            </a:r>
          </a:p>
        </p:txBody>
      </p:sp>
    </p:spTree>
    <p:extLst>
      <p:ext uri="{BB962C8B-B14F-4D97-AF65-F5344CB8AC3E}">
        <p14:creationId xmlns:p14="http://schemas.microsoft.com/office/powerpoint/2010/main" val="11628086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refine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With the command “refine” all free variables are refined</a:t>
            </a:r>
          </a:p>
          <a:p>
            <a:r>
              <a:rPr lang="nl-NL" dirty="0" smtClean="0"/>
              <a:t>Target function: fombox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555133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onescan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The command “onescan” iterates a variable from startvalue to stopvalue</a:t>
            </a:r>
          </a:p>
          <a:p>
            <a:r>
              <a:rPr lang="nl-NL" dirty="0" smtClean="0"/>
              <a:t>Example:</a:t>
            </a:r>
            <a:br>
              <a:rPr lang="nl-NL" dirty="0" smtClean="0"/>
            </a:br>
            <a:r>
              <a:rPr lang="nl-NL" dirty="0" smtClean="0"/>
              <a:t>refine (to refine impact position)</a:t>
            </a:r>
            <a:br>
              <a:rPr lang="nl-NL" dirty="0" smtClean="0"/>
            </a:br>
            <a:r>
              <a:rPr lang="nl-NL" dirty="0" smtClean="0"/>
              <a:t>distribution type onescan</a:t>
            </a:r>
            <a:r>
              <a:rPr lang="nl-NL" dirty="0"/>
              <a:t/>
            </a:r>
            <a:br>
              <a:rPr lang="nl-NL" dirty="0"/>
            </a:br>
            <a:r>
              <a:rPr lang="nl-NL" dirty="0" smtClean="0"/>
              <a:t>distribution plot</a:t>
            </a:r>
            <a:br>
              <a:rPr lang="nl-NL" dirty="0" smtClean="0"/>
            </a:br>
            <a:r>
              <a:rPr lang="nl-NL" dirty="0" smtClean="0"/>
              <a:t>onescan mosaic 0.05 0.1 1.0</a:t>
            </a:r>
            <a:br>
              <a:rPr lang="nl-NL" dirty="0" smtClean="0"/>
            </a:br>
            <a:r>
              <a:rPr lang="nl-NL" dirty="0" smtClean="0"/>
              <a:t>(increment 0.05, startvalue 0.1, stopvalue 1.0)</a:t>
            </a:r>
          </a:p>
        </p:txBody>
      </p:sp>
    </p:spTree>
    <p:extLst>
      <p:ext uri="{BB962C8B-B14F-4D97-AF65-F5344CB8AC3E}">
        <p14:creationId xmlns:p14="http://schemas.microsoft.com/office/powerpoint/2010/main" val="21335119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200" y="2146300"/>
            <a:ext cx="8483600" cy="2565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5536" y="5373216"/>
            <a:ext cx="7920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Minimum at mosaic = 0.25 for this reflection</a:t>
            </a:r>
            <a:endParaRPr lang="nl-NL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onescan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714602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mosaic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The description of the mosaicity is given in the file mosaic.pic</a:t>
            </a:r>
          </a:p>
          <a:p>
            <a:pPr lvl="1"/>
            <a:r>
              <a:rPr lang="nl-NL" dirty="0" smtClean="0"/>
              <a:t>Isotropic mosaicity</a:t>
            </a:r>
          </a:p>
          <a:p>
            <a:pPr lvl="1"/>
            <a:r>
              <a:rPr lang="nl-NL" dirty="0" smtClean="0"/>
              <a:t>Anisotropic mosaicity (animo, anivec)</a:t>
            </a:r>
          </a:p>
          <a:p>
            <a:r>
              <a:rPr lang="nl-NL" dirty="0" smtClean="0"/>
              <a:t>With mosaicadd you can prepare a “mosaicity spectrum”</a:t>
            </a:r>
          </a:p>
          <a:p>
            <a:r>
              <a:rPr lang="nl-NL" dirty="0" smtClean="0"/>
              <a:t>The “mosaic spectrum” is a possibility to handle cracked crystals.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38531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spectrum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The X-ray spectrum of the primary beam is described in the file spectrum.pic</a:t>
            </a:r>
          </a:p>
          <a:p>
            <a:r>
              <a:rPr lang="nl-NL" dirty="0" smtClean="0"/>
              <a:t>You can add additional wavelengths using the command “lamdaadd”</a:t>
            </a:r>
          </a:p>
          <a:p>
            <a:r>
              <a:rPr lang="nl-NL" dirty="0" smtClean="0"/>
              <a:t>The command “show lambda” prints the current values</a:t>
            </a:r>
          </a:p>
          <a:p>
            <a:r>
              <a:rPr lang="nl-NL" dirty="0" smtClean="0"/>
              <a:t>With “distribution type lambda” and “distribution plot” you obtain a graphical output.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867141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distribution plot</a:t>
            </a:r>
            <a:endParaRPr lang="nl-NL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200" y="2146300"/>
            <a:ext cx="8483600" cy="256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4759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printslices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With the command “printsclices” it is possible to print pixel intensities on the screen</a:t>
            </a:r>
          </a:p>
          <a:p>
            <a:r>
              <a:rPr lang="nl-NL" dirty="0" smtClean="0"/>
              <a:t>Example:</a:t>
            </a:r>
            <a:br>
              <a:rPr lang="nl-NL" dirty="0" smtClean="0"/>
            </a:br>
            <a:r>
              <a:rPr lang="nl-NL" dirty="0" smtClean="0"/>
              <a:t>printslices simulated on</a:t>
            </a:r>
            <a:br>
              <a:rPr lang="nl-NL" dirty="0" smtClean="0"/>
            </a:br>
            <a:r>
              <a:rPr lang="nl-NL" dirty="0" smtClean="0"/>
              <a:t>go</a:t>
            </a:r>
          </a:p>
          <a:p>
            <a:r>
              <a:rPr lang="nl-NL" smtClean="0"/>
              <a:t>With “slicewrite” you can write the pixel intensities to a file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4565680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printslices</a:t>
            </a:r>
            <a:endParaRPr lang="nl-NL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75" r="37374" b="3253"/>
          <a:stretch/>
        </p:blipFill>
        <p:spPr>
          <a:xfrm>
            <a:off x="1365735" y="1579418"/>
            <a:ext cx="5726545" cy="4451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21859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15616" y="2708920"/>
            <a:ext cx="67687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A.M.M. </a:t>
            </a:r>
            <a:r>
              <a:rPr lang="en-US" sz="2400" dirty="0" err="1"/>
              <a:t>Schreurs</a:t>
            </a:r>
            <a:r>
              <a:rPr lang="en-US" sz="2400" dirty="0"/>
              <a:t>, X. Xian, L.M.J. Kroon-</a:t>
            </a:r>
            <a:r>
              <a:rPr lang="en-US" sz="2400" dirty="0" err="1"/>
              <a:t>Batenburg</a:t>
            </a:r>
            <a:r>
              <a:rPr lang="en-US" sz="2400" dirty="0" smtClean="0"/>
              <a:t>,</a:t>
            </a:r>
          </a:p>
          <a:p>
            <a:r>
              <a:rPr lang="en-US" sz="2400" i="1" dirty="0" smtClean="0"/>
              <a:t>J</a:t>
            </a:r>
            <a:r>
              <a:rPr lang="en-US" sz="2400" i="1" dirty="0"/>
              <a:t>. Appl. </a:t>
            </a:r>
            <a:r>
              <a:rPr lang="en-US" sz="2400" i="1" dirty="0" err="1"/>
              <a:t>Cryst</a:t>
            </a:r>
            <a:r>
              <a:rPr lang="en-US" sz="2400" i="1" dirty="0"/>
              <a:t>.</a:t>
            </a:r>
            <a:r>
              <a:rPr lang="en-US" sz="2400" dirty="0"/>
              <a:t> (2010). </a:t>
            </a:r>
            <a:r>
              <a:rPr lang="en-US" sz="2400" b="1" dirty="0"/>
              <a:t>43</a:t>
            </a:r>
            <a:r>
              <a:rPr lang="en-US" sz="2400" dirty="0"/>
              <a:t>, 70-82</a:t>
            </a:r>
            <a:r>
              <a:rPr lang="en-US" sz="2400" dirty="0" smtClean="0"/>
              <a:t>.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20800637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392" y="685794"/>
            <a:ext cx="7315215" cy="5486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61671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4458" y="685795"/>
            <a:ext cx="6153886" cy="461541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11560" y="5805264"/>
            <a:ext cx="7632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program “refl3d” (part of the Eval suite)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08200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help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Typing “help” will open a webpage with the manual.</a:t>
            </a:r>
          </a:p>
          <a:p>
            <a:r>
              <a:rPr lang="nl-NL" dirty="0"/>
              <a:t>Typing “</a:t>
            </a:r>
            <a:r>
              <a:rPr lang="nl-NL" dirty="0" smtClean="0"/>
              <a:t>help commandname” </a:t>
            </a:r>
            <a:r>
              <a:rPr lang="nl-NL" dirty="0"/>
              <a:t>will open a webpage with the </a:t>
            </a:r>
            <a:r>
              <a:rPr lang="nl-NL" dirty="0" smtClean="0"/>
              <a:t>manual entry for the commandname.</a:t>
            </a:r>
            <a:br>
              <a:rPr lang="nl-NL" dirty="0" smtClean="0"/>
            </a:br>
            <a:r>
              <a:rPr lang="nl-NL" dirty="0" smtClean="0"/>
              <a:t>Example: “help focus”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019518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Comic Sans MS" pitchFamily="66" charset="0"/>
              </a:rPr>
              <a:t>Diffraction geometry</a:t>
            </a:r>
          </a:p>
        </p:txBody>
      </p:sp>
      <p:sp>
        <p:nvSpPr>
          <p:cNvPr id="4" name="Line 2"/>
          <p:cNvSpPr>
            <a:spLocks noChangeShapeType="1"/>
          </p:cNvSpPr>
          <p:nvPr/>
        </p:nvSpPr>
        <p:spPr bwMode="auto">
          <a:xfrm flipH="1">
            <a:off x="228600" y="4844752"/>
            <a:ext cx="2438400" cy="0"/>
          </a:xfrm>
          <a:prstGeom prst="line">
            <a:avLst/>
          </a:prstGeom>
          <a:noFill/>
          <a:ln w="38100">
            <a:solidFill>
              <a:srgbClr val="FFC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5" name="Oval 4"/>
          <p:cNvSpPr>
            <a:spLocks noChangeArrowheads="1"/>
          </p:cNvSpPr>
          <p:nvPr/>
        </p:nvSpPr>
        <p:spPr bwMode="auto">
          <a:xfrm>
            <a:off x="5897563" y="2028527"/>
            <a:ext cx="88900" cy="104775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/>
          </a:p>
        </p:txBody>
      </p:sp>
      <p:sp>
        <p:nvSpPr>
          <p:cNvPr id="6" name="Oval 7"/>
          <p:cNvSpPr>
            <a:spLocks noChangeArrowheads="1"/>
          </p:cNvSpPr>
          <p:nvPr/>
        </p:nvSpPr>
        <p:spPr bwMode="auto">
          <a:xfrm>
            <a:off x="952500" y="3244552"/>
            <a:ext cx="3276600" cy="3276600"/>
          </a:xfrm>
          <a:prstGeom prst="ellipse">
            <a:avLst/>
          </a:prstGeom>
          <a:noFill/>
          <a:ln w="38100">
            <a:solidFill>
              <a:srgbClr val="00B0F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/>
          </a:p>
        </p:txBody>
      </p:sp>
      <p:sp>
        <p:nvSpPr>
          <p:cNvPr id="7" name="Oval 8"/>
          <p:cNvSpPr>
            <a:spLocks noChangeArrowheads="1"/>
          </p:cNvSpPr>
          <p:nvPr/>
        </p:nvSpPr>
        <p:spPr bwMode="auto">
          <a:xfrm>
            <a:off x="952500" y="4616152"/>
            <a:ext cx="3276600" cy="533400"/>
          </a:xfrm>
          <a:prstGeom prst="ellipse">
            <a:avLst/>
          </a:prstGeom>
          <a:noFill/>
          <a:ln w="9525">
            <a:solidFill>
              <a:srgbClr val="00B0F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/>
          </a:p>
        </p:txBody>
      </p:sp>
      <p:sp>
        <p:nvSpPr>
          <p:cNvPr id="8" name="Line 9"/>
          <p:cNvSpPr>
            <a:spLocks noChangeShapeType="1"/>
          </p:cNvSpPr>
          <p:nvPr/>
        </p:nvSpPr>
        <p:spPr bwMode="auto">
          <a:xfrm>
            <a:off x="4267200" y="2406352"/>
            <a:ext cx="0" cy="4191000"/>
          </a:xfrm>
          <a:prstGeom prst="line">
            <a:avLst/>
          </a:prstGeom>
          <a:noFill/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Line 10"/>
          <p:cNvSpPr>
            <a:spLocks noChangeShapeType="1"/>
          </p:cNvSpPr>
          <p:nvPr/>
        </p:nvSpPr>
        <p:spPr bwMode="auto">
          <a:xfrm>
            <a:off x="2667000" y="4844752"/>
            <a:ext cx="1600200" cy="0"/>
          </a:xfrm>
          <a:prstGeom prst="line">
            <a:avLst/>
          </a:prstGeom>
          <a:noFill/>
          <a:ln w="28575">
            <a:solidFill>
              <a:srgbClr val="FFC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10" name="Oval 11"/>
          <p:cNvSpPr>
            <a:spLocks noChangeArrowheads="1"/>
          </p:cNvSpPr>
          <p:nvPr/>
        </p:nvSpPr>
        <p:spPr bwMode="auto">
          <a:xfrm>
            <a:off x="3505200" y="3854152"/>
            <a:ext cx="1524000" cy="228600"/>
          </a:xfrm>
          <a:prstGeom prst="ellipse">
            <a:avLst/>
          </a:prstGeom>
          <a:noFill/>
          <a:ln w="28575">
            <a:solidFill>
              <a:srgbClr val="00B0F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/>
          </a:p>
        </p:txBody>
      </p:sp>
      <p:sp>
        <p:nvSpPr>
          <p:cNvPr id="11" name="Line 12"/>
          <p:cNvSpPr>
            <a:spLocks noChangeShapeType="1"/>
          </p:cNvSpPr>
          <p:nvPr/>
        </p:nvSpPr>
        <p:spPr bwMode="auto">
          <a:xfrm flipV="1">
            <a:off x="4267200" y="4006552"/>
            <a:ext cx="457200" cy="838200"/>
          </a:xfrm>
          <a:prstGeom prst="line">
            <a:avLst/>
          </a:prstGeom>
          <a:noFill/>
          <a:ln w="38100">
            <a:solidFill>
              <a:srgbClr val="92D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12" name="Arc 13"/>
          <p:cNvSpPr>
            <a:spLocks/>
          </p:cNvSpPr>
          <p:nvPr/>
        </p:nvSpPr>
        <p:spPr bwMode="auto">
          <a:xfrm flipH="1">
            <a:off x="3931419" y="4590752"/>
            <a:ext cx="136525" cy="2286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0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0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1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/>
          </a:p>
        </p:txBody>
      </p:sp>
      <p:sp>
        <p:nvSpPr>
          <p:cNvPr id="13" name="Text Box 14"/>
          <p:cNvSpPr txBox="1">
            <a:spLocks noChangeArrowheads="1"/>
          </p:cNvSpPr>
          <p:nvPr/>
        </p:nvSpPr>
        <p:spPr bwMode="auto">
          <a:xfrm>
            <a:off x="3376613" y="4422477"/>
            <a:ext cx="5619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66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FF0000"/>
                </a:solidFill>
              </a:rPr>
              <a:t>90-</a:t>
            </a:r>
            <a:r>
              <a:rPr lang="en-US" sz="1600" b="1">
                <a:solidFill>
                  <a:srgbClr val="FF0000"/>
                </a:solidFill>
                <a:latin typeface="Symbol" pitchFamily="18" charset="2"/>
              </a:rPr>
              <a:t>q</a:t>
            </a:r>
            <a:endParaRPr lang="en-GB" sz="1600" b="1">
              <a:solidFill>
                <a:srgbClr val="FF0000"/>
              </a:solidFill>
            </a:endParaRPr>
          </a:p>
        </p:txBody>
      </p:sp>
      <p:sp>
        <p:nvSpPr>
          <p:cNvPr id="14" name="Text Box 15"/>
          <p:cNvSpPr txBox="1">
            <a:spLocks noChangeArrowheads="1"/>
          </p:cNvSpPr>
          <p:nvPr/>
        </p:nvSpPr>
        <p:spPr bwMode="auto">
          <a:xfrm>
            <a:off x="3259552" y="1296690"/>
            <a:ext cx="2015295" cy="461665"/>
          </a:xfrm>
          <a:prstGeom prst="rect">
            <a:avLst/>
          </a:prstGeom>
          <a:noFill/>
          <a:ln w="38100">
            <a:solidFill>
              <a:srgbClr val="0066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Comic Sans MS" pitchFamily="66" charset="0"/>
              </a:rPr>
              <a:t>rotation axis</a:t>
            </a:r>
            <a:endParaRPr lang="en-GB" sz="2400" dirty="0">
              <a:solidFill>
                <a:schemeClr val="bg1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5" name="Arc 16"/>
          <p:cNvSpPr>
            <a:spLocks/>
          </p:cNvSpPr>
          <p:nvPr/>
        </p:nvSpPr>
        <p:spPr bwMode="auto">
          <a:xfrm>
            <a:off x="2851150" y="4630440"/>
            <a:ext cx="96838" cy="217487"/>
          </a:xfrm>
          <a:custGeom>
            <a:avLst/>
            <a:gdLst>
              <a:gd name="G0" fmla="+- 0 0 0"/>
              <a:gd name="G1" fmla="+- 20561 0 0"/>
              <a:gd name="G2" fmla="+- 21600 0 0"/>
              <a:gd name="T0" fmla="*/ 6619 w 21600"/>
              <a:gd name="T1" fmla="*/ 0 h 20561"/>
              <a:gd name="T2" fmla="*/ 21600 w 21600"/>
              <a:gd name="T3" fmla="*/ 20561 h 20561"/>
              <a:gd name="T4" fmla="*/ 0 w 21600"/>
              <a:gd name="T5" fmla="*/ 20561 h 205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0561" fill="none" extrusionOk="0">
                <a:moveTo>
                  <a:pt x="6618" y="0"/>
                </a:moveTo>
                <a:cubicBezTo>
                  <a:pt x="15547" y="2874"/>
                  <a:pt x="21600" y="11181"/>
                  <a:pt x="21600" y="20561"/>
                </a:cubicBezTo>
              </a:path>
              <a:path w="21600" h="20561" stroke="0" extrusionOk="0">
                <a:moveTo>
                  <a:pt x="6618" y="0"/>
                </a:moveTo>
                <a:cubicBezTo>
                  <a:pt x="15547" y="2874"/>
                  <a:pt x="21600" y="11181"/>
                  <a:pt x="21600" y="20561"/>
                </a:cubicBezTo>
                <a:lnTo>
                  <a:pt x="0" y="20561"/>
                </a:lnTo>
                <a:close/>
              </a:path>
            </a:pathLst>
          </a:custGeom>
          <a:noFill/>
          <a:ln w="28575">
            <a:solidFill>
              <a:srgbClr val="FFC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/>
          </a:p>
        </p:txBody>
      </p:sp>
      <p:sp>
        <p:nvSpPr>
          <p:cNvPr id="16" name="Text Box 17"/>
          <p:cNvSpPr txBox="1">
            <a:spLocks noChangeArrowheads="1"/>
          </p:cNvSpPr>
          <p:nvPr/>
        </p:nvSpPr>
        <p:spPr bwMode="auto">
          <a:xfrm>
            <a:off x="2915816" y="4509120"/>
            <a:ext cx="421910" cy="36933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 dirty="0">
                <a:solidFill>
                  <a:srgbClr val="FFC000"/>
                </a:solidFill>
              </a:rPr>
              <a:t>2</a:t>
            </a:r>
            <a:r>
              <a:rPr lang="en-US" sz="1800" b="1" dirty="0">
                <a:solidFill>
                  <a:srgbClr val="FFC000"/>
                </a:solidFill>
                <a:latin typeface="Symbol" pitchFamily="18" charset="2"/>
              </a:rPr>
              <a:t>q</a:t>
            </a:r>
            <a:endParaRPr lang="en-GB" sz="1800" b="1" dirty="0">
              <a:solidFill>
                <a:srgbClr val="FFC000"/>
              </a:solidFill>
            </a:endParaRPr>
          </a:p>
        </p:txBody>
      </p:sp>
      <p:sp>
        <p:nvSpPr>
          <p:cNvPr id="17" name="Text Box 18"/>
          <p:cNvSpPr txBox="1">
            <a:spLocks noChangeArrowheads="1"/>
          </p:cNvSpPr>
          <p:nvPr/>
        </p:nvSpPr>
        <p:spPr bwMode="auto">
          <a:xfrm>
            <a:off x="4657725" y="4278015"/>
            <a:ext cx="569387" cy="36933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92D050"/>
                </a:solidFill>
              </a:rPr>
              <a:t>d</a:t>
            </a:r>
            <a:r>
              <a:rPr lang="en-US" baseline="30000" dirty="0">
                <a:solidFill>
                  <a:srgbClr val="92D050"/>
                </a:solidFill>
              </a:rPr>
              <a:t>*</a:t>
            </a:r>
            <a:r>
              <a:rPr lang="en-US" baseline="-25000" dirty="0" err="1">
                <a:solidFill>
                  <a:srgbClr val="92D050"/>
                </a:solidFill>
              </a:rPr>
              <a:t>hkl</a:t>
            </a:r>
            <a:endParaRPr lang="en-GB" sz="4000" baseline="-25000" dirty="0">
              <a:solidFill>
                <a:srgbClr val="92D050"/>
              </a:solidFill>
            </a:endParaRPr>
          </a:p>
        </p:txBody>
      </p:sp>
      <p:sp>
        <p:nvSpPr>
          <p:cNvPr id="18" name="AutoShape 19"/>
          <p:cNvSpPr>
            <a:spLocks noChangeArrowheads="1"/>
          </p:cNvSpPr>
          <p:nvPr/>
        </p:nvSpPr>
        <p:spPr bwMode="auto">
          <a:xfrm>
            <a:off x="4102100" y="1977727"/>
            <a:ext cx="288925" cy="323850"/>
          </a:xfrm>
          <a:prstGeom prst="curvedRightArrow">
            <a:avLst>
              <a:gd name="adj1" fmla="val 22418"/>
              <a:gd name="adj2" fmla="val 44835"/>
              <a:gd name="adj3" fmla="val 33333"/>
            </a:avLst>
          </a:prstGeom>
          <a:solidFill>
            <a:srgbClr val="000099"/>
          </a:solidFill>
          <a:ln w="38100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" name="Text Box 20"/>
          <p:cNvSpPr txBox="1">
            <a:spLocks noChangeArrowheads="1"/>
          </p:cNvSpPr>
          <p:nvPr/>
        </p:nvSpPr>
        <p:spPr bwMode="auto">
          <a:xfrm>
            <a:off x="3622586" y="1844377"/>
            <a:ext cx="39626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  <a:latin typeface="Comic Sans MS" pitchFamily="66" charset="0"/>
                <a:sym typeface="Symbol"/>
              </a:rPr>
              <a:t></a:t>
            </a:r>
            <a:endParaRPr lang="en-GB" sz="2400" dirty="0">
              <a:solidFill>
                <a:schemeClr val="bg1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0" name="Text Box 21"/>
          <p:cNvSpPr txBox="1">
            <a:spLocks noChangeArrowheads="1"/>
          </p:cNvSpPr>
          <p:nvPr/>
        </p:nvSpPr>
        <p:spPr bwMode="auto">
          <a:xfrm>
            <a:off x="206286" y="2196802"/>
            <a:ext cx="207781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2400" dirty="0" err="1">
                <a:solidFill>
                  <a:srgbClr val="00B0F0"/>
                </a:solidFill>
                <a:latin typeface="Comic Sans MS" pitchFamily="66" charset="0"/>
              </a:rPr>
              <a:t>Ewald</a:t>
            </a:r>
            <a:r>
              <a:rPr lang="en-GB" sz="2400" dirty="0">
                <a:solidFill>
                  <a:srgbClr val="00B0F0"/>
                </a:solidFill>
                <a:latin typeface="Comic Sans MS" pitchFamily="66" charset="0"/>
              </a:rPr>
              <a:t> sphere</a:t>
            </a:r>
          </a:p>
        </p:txBody>
      </p:sp>
      <p:sp>
        <p:nvSpPr>
          <p:cNvPr id="21" name="Text Box 22"/>
          <p:cNvSpPr txBox="1">
            <a:spLocks noChangeArrowheads="1"/>
          </p:cNvSpPr>
          <p:nvPr/>
        </p:nvSpPr>
        <p:spPr bwMode="auto">
          <a:xfrm>
            <a:off x="6356717" y="1597453"/>
            <a:ext cx="224773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2400" dirty="0">
                <a:solidFill>
                  <a:srgbClr val="FFC000"/>
                </a:solidFill>
                <a:latin typeface="Comic Sans MS" pitchFamily="66" charset="0"/>
              </a:rPr>
              <a:t>Area detector</a:t>
            </a:r>
          </a:p>
        </p:txBody>
      </p:sp>
      <p:sp>
        <p:nvSpPr>
          <p:cNvPr id="22" name="Line 24"/>
          <p:cNvSpPr>
            <a:spLocks noChangeShapeType="1"/>
          </p:cNvSpPr>
          <p:nvPr/>
        </p:nvSpPr>
        <p:spPr bwMode="auto">
          <a:xfrm>
            <a:off x="5346700" y="5723011"/>
            <a:ext cx="927100" cy="830263"/>
          </a:xfrm>
          <a:prstGeom prst="line">
            <a:avLst/>
          </a:prstGeom>
          <a:noFill/>
          <a:ln w="25400">
            <a:solidFill>
              <a:srgbClr val="FFC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/>
          </a:p>
        </p:txBody>
      </p:sp>
      <p:sp>
        <p:nvSpPr>
          <p:cNvPr id="23" name="Line 25"/>
          <p:cNvSpPr>
            <a:spLocks noChangeShapeType="1"/>
          </p:cNvSpPr>
          <p:nvPr/>
        </p:nvSpPr>
        <p:spPr bwMode="auto">
          <a:xfrm>
            <a:off x="6286500" y="1520527"/>
            <a:ext cx="0" cy="5076825"/>
          </a:xfrm>
          <a:prstGeom prst="line">
            <a:avLst/>
          </a:prstGeom>
          <a:noFill/>
          <a:ln w="2540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/>
          </a:p>
        </p:txBody>
      </p:sp>
      <p:sp>
        <p:nvSpPr>
          <p:cNvPr id="24" name="Text Box 27"/>
          <p:cNvSpPr txBox="1">
            <a:spLocks noChangeArrowheads="1"/>
          </p:cNvSpPr>
          <p:nvPr/>
        </p:nvSpPr>
        <p:spPr bwMode="auto">
          <a:xfrm>
            <a:off x="467544" y="3868440"/>
            <a:ext cx="69762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2400" b="1" dirty="0" smtClean="0">
                <a:solidFill>
                  <a:srgbClr val="00B0F0"/>
                </a:solidFill>
                <a:latin typeface="Comic Sans MS" pitchFamily="66" charset="0"/>
              </a:rPr>
              <a:t>1/</a:t>
            </a:r>
            <a:r>
              <a:rPr lang="el-GR" sz="2400" b="1" dirty="0" smtClean="0">
                <a:solidFill>
                  <a:srgbClr val="00B0F0"/>
                </a:solidFill>
                <a:latin typeface="Comic Sans MS" pitchFamily="66" charset="0"/>
                <a:sym typeface="Symbol"/>
              </a:rPr>
              <a:t></a:t>
            </a:r>
            <a:endParaRPr lang="en-GB" sz="2400" b="1" dirty="0">
              <a:solidFill>
                <a:srgbClr val="00B0F0"/>
              </a:solidFill>
              <a:latin typeface="Comic Sans MS" pitchFamily="66" charset="0"/>
            </a:endParaRPr>
          </a:p>
        </p:txBody>
      </p:sp>
      <p:sp>
        <p:nvSpPr>
          <p:cNvPr id="25" name="Oval 28"/>
          <p:cNvSpPr>
            <a:spLocks noChangeArrowheads="1"/>
          </p:cNvSpPr>
          <p:nvPr/>
        </p:nvSpPr>
        <p:spPr bwMode="auto">
          <a:xfrm>
            <a:off x="1257300" y="3777952"/>
            <a:ext cx="2743200" cy="457200"/>
          </a:xfrm>
          <a:prstGeom prst="ellipse">
            <a:avLst/>
          </a:prstGeom>
          <a:noFill/>
          <a:ln w="9525">
            <a:solidFill>
              <a:srgbClr val="00B0F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/>
          </a:p>
        </p:txBody>
      </p:sp>
      <p:sp>
        <p:nvSpPr>
          <p:cNvPr id="26" name="Line 30"/>
          <p:cNvSpPr>
            <a:spLocks noChangeShapeType="1"/>
          </p:cNvSpPr>
          <p:nvPr/>
        </p:nvSpPr>
        <p:spPr bwMode="auto">
          <a:xfrm flipV="1">
            <a:off x="2671763" y="2106315"/>
            <a:ext cx="3263900" cy="2743200"/>
          </a:xfrm>
          <a:prstGeom prst="line">
            <a:avLst/>
          </a:prstGeom>
          <a:noFill/>
          <a:ln w="38100">
            <a:solidFill>
              <a:srgbClr val="FFC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7" name="Text Box 31"/>
          <p:cNvSpPr txBox="1">
            <a:spLocks noChangeArrowheads="1"/>
          </p:cNvSpPr>
          <p:nvPr/>
        </p:nvSpPr>
        <p:spPr bwMode="auto">
          <a:xfrm>
            <a:off x="6931025" y="4554240"/>
            <a:ext cx="15700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2400" dirty="0">
                <a:solidFill>
                  <a:srgbClr val="FFC000"/>
                </a:solidFill>
              </a:rPr>
              <a:t>2d </a:t>
            </a:r>
            <a:r>
              <a:rPr lang="en-GB" sz="2400" dirty="0" err="1">
                <a:solidFill>
                  <a:srgbClr val="FFC000"/>
                </a:solidFill>
              </a:rPr>
              <a:t>sin</a:t>
            </a:r>
            <a:r>
              <a:rPr lang="en-GB" sz="2400" dirty="0" err="1">
                <a:solidFill>
                  <a:srgbClr val="FFC000"/>
                </a:solidFill>
                <a:latin typeface="Symbol" pitchFamily="18" charset="2"/>
              </a:rPr>
              <a:t>q</a:t>
            </a:r>
            <a:r>
              <a:rPr lang="en-GB" sz="2400" dirty="0">
                <a:solidFill>
                  <a:srgbClr val="FFC000"/>
                </a:solidFill>
              </a:rPr>
              <a:t> = </a:t>
            </a:r>
            <a:r>
              <a:rPr lang="en-GB" sz="2400" dirty="0">
                <a:solidFill>
                  <a:srgbClr val="FFC000"/>
                </a:solidFill>
                <a:latin typeface="Symbol" pitchFamily="18" charset="2"/>
              </a:rPr>
              <a:t>l</a:t>
            </a:r>
          </a:p>
        </p:txBody>
      </p:sp>
      <p:sp>
        <p:nvSpPr>
          <p:cNvPr id="28" name="Line 32"/>
          <p:cNvSpPr>
            <a:spLocks noChangeShapeType="1"/>
          </p:cNvSpPr>
          <p:nvPr/>
        </p:nvSpPr>
        <p:spPr bwMode="auto">
          <a:xfrm flipH="1" flipV="1">
            <a:off x="3632200" y="3993852"/>
            <a:ext cx="596900" cy="812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90304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General impact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6880918" y="4192414"/>
            <a:ext cx="8318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GB" sz="2000" dirty="0">
                <a:solidFill>
                  <a:schemeClr val="tx2"/>
                </a:solidFill>
                <a:latin typeface="Comic Sans MS" pitchFamily="66" charset="0"/>
              </a:rPr>
              <a:t>focus</a:t>
            </a:r>
          </a:p>
        </p:txBody>
      </p:sp>
      <p:sp>
        <p:nvSpPr>
          <p:cNvPr id="4" name="Oval 5"/>
          <p:cNvSpPr>
            <a:spLocks noChangeArrowheads="1"/>
          </p:cNvSpPr>
          <p:nvPr/>
        </p:nvSpPr>
        <p:spPr bwMode="auto">
          <a:xfrm>
            <a:off x="1575493" y="3460576"/>
            <a:ext cx="3276600" cy="3276600"/>
          </a:xfrm>
          <a:prstGeom prst="ellipse">
            <a:avLst/>
          </a:prstGeom>
          <a:noFill/>
          <a:ln w="38100">
            <a:solidFill>
              <a:srgbClr val="00B0F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>
              <a:latin typeface="Comic Sans MS" pitchFamily="66" charset="0"/>
            </a:endParaRPr>
          </a:p>
        </p:txBody>
      </p:sp>
      <p:sp>
        <p:nvSpPr>
          <p:cNvPr id="5" name="Oval 6"/>
          <p:cNvSpPr>
            <a:spLocks noChangeArrowheads="1"/>
          </p:cNvSpPr>
          <p:nvPr/>
        </p:nvSpPr>
        <p:spPr bwMode="auto">
          <a:xfrm>
            <a:off x="1575493" y="4832176"/>
            <a:ext cx="3276600" cy="533400"/>
          </a:xfrm>
          <a:prstGeom prst="ellipse">
            <a:avLst/>
          </a:prstGeom>
          <a:noFill/>
          <a:ln w="9525">
            <a:solidFill>
              <a:srgbClr val="00B0F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>
              <a:latin typeface="Comic Sans MS" pitchFamily="66" charset="0"/>
            </a:endParaRPr>
          </a:p>
        </p:txBody>
      </p:sp>
      <p:sp>
        <p:nvSpPr>
          <p:cNvPr id="6" name="Oval 7"/>
          <p:cNvSpPr>
            <a:spLocks noChangeArrowheads="1"/>
          </p:cNvSpPr>
          <p:nvPr/>
        </p:nvSpPr>
        <p:spPr bwMode="auto">
          <a:xfrm>
            <a:off x="1880293" y="3993976"/>
            <a:ext cx="2743200" cy="457200"/>
          </a:xfrm>
          <a:prstGeom prst="ellipse">
            <a:avLst/>
          </a:prstGeom>
          <a:noFill/>
          <a:ln w="9525">
            <a:solidFill>
              <a:srgbClr val="00B0F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>
              <a:latin typeface="Comic Sans MS" pitchFamily="66" charset="0"/>
            </a:endParaRPr>
          </a:p>
        </p:txBody>
      </p:sp>
      <p:sp>
        <p:nvSpPr>
          <p:cNvPr id="7" name="Line 8"/>
          <p:cNvSpPr>
            <a:spLocks noChangeShapeType="1"/>
          </p:cNvSpPr>
          <p:nvPr/>
        </p:nvSpPr>
        <p:spPr bwMode="auto">
          <a:xfrm>
            <a:off x="4852093" y="2622376"/>
            <a:ext cx="0" cy="4191000"/>
          </a:xfrm>
          <a:prstGeom prst="line">
            <a:avLst/>
          </a:prstGeom>
          <a:noFill/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8" name="Line 9"/>
          <p:cNvSpPr>
            <a:spLocks noChangeShapeType="1"/>
          </p:cNvSpPr>
          <p:nvPr/>
        </p:nvSpPr>
        <p:spPr bwMode="auto">
          <a:xfrm>
            <a:off x="3251893" y="5060776"/>
            <a:ext cx="1600200" cy="0"/>
          </a:xfrm>
          <a:prstGeom prst="line">
            <a:avLst/>
          </a:prstGeom>
          <a:noFill/>
          <a:ln w="3175">
            <a:solidFill>
              <a:srgbClr val="00B0F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>
              <a:latin typeface="Comic Sans MS" pitchFamily="66" charset="0"/>
            </a:endParaRPr>
          </a:p>
        </p:txBody>
      </p:sp>
      <p:sp>
        <p:nvSpPr>
          <p:cNvPr id="9" name="Oval 10"/>
          <p:cNvSpPr>
            <a:spLocks noChangeArrowheads="1"/>
          </p:cNvSpPr>
          <p:nvPr/>
        </p:nvSpPr>
        <p:spPr bwMode="auto">
          <a:xfrm>
            <a:off x="4028553" y="4078114"/>
            <a:ext cx="1524000" cy="228600"/>
          </a:xfrm>
          <a:prstGeom prst="ellipse">
            <a:avLst/>
          </a:prstGeom>
          <a:noFill/>
          <a:ln w="28575">
            <a:solidFill>
              <a:srgbClr val="00B0F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nl-NL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10" name="Line 11"/>
          <p:cNvSpPr>
            <a:spLocks noChangeShapeType="1"/>
          </p:cNvSpPr>
          <p:nvPr/>
        </p:nvSpPr>
        <p:spPr bwMode="auto">
          <a:xfrm flipH="1">
            <a:off x="813493" y="5060776"/>
            <a:ext cx="2438400" cy="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11" name="Line 12"/>
          <p:cNvSpPr>
            <a:spLocks noChangeShapeType="1"/>
          </p:cNvSpPr>
          <p:nvPr/>
        </p:nvSpPr>
        <p:spPr bwMode="auto">
          <a:xfrm rot="445016" flipH="1" flipV="1">
            <a:off x="4280593" y="4298776"/>
            <a:ext cx="614363" cy="736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>
              <a:latin typeface="Comic Sans MS" pitchFamily="66" charset="0"/>
            </a:endParaRPr>
          </a:p>
        </p:txBody>
      </p:sp>
      <p:sp>
        <p:nvSpPr>
          <p:cNvPr id="12" name="Arc 13"/>
          <p:cNvSpPr>
            <a:spLocks/>
          </p:cNvSpPr>
          <p:nvPr/>
        </p:nvSpPr>
        <p:spPr bwMode="auto">
          <a:xfrm flipH="1">
            <a:off x="4448868" y="4806776"/>
            <a:ext cx="136525" cy="2286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0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0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1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>
              <a:latin typeface="Comic Sans MS" pitchFamily="66" charset="0"/>
            </a:endParaRPr>
          </a:p>
        </p:txBody>
      </p:sp>
      <p:sp>
        <p:nvSpPr>
          <p:cNvPr id="13" name="Text Box 14"/>
          <p:cNvSpPr txBox="1">
            <a:spLocks noChangeArrowheads="1"/>
          </p:cNvSpPr>
          <p:nvPr/>
        </p:nvSpPr>
        <p:spPr bwMode="auto">
          <a:xfrm>
            <a:off x="3914079" y="4638501"/>
            <a:ext cx="68480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66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  <a:latin typeface="Comic Sans MS" pitchFamily="66" charset="0"/>
              </a:rPr>
              <a:t>90-</a:t>
            </a:r>
            <a:r>
              <a:rPr lang="el-GR" sz="1600" b="1" dirty="0" smtClean="0">
                <a:solidFill>
                  <a:srgbClr val="FF0000"/>
                </a:solidFill>
                <a:latin typeface="Comic Sans MS" pitchFamily="66" charset="0"/>
              </a:rPr>
              <a:t>θ</a:t>
            </a:r>
            <a:endParaRPr lang="en-GB" sz="16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4" name="Line 15"/>
          <p:cNvSpPr>
            <a:spLocks noChangeShapeType="1"/>
          </p:cNvSpPr>
          <p:nvPr/>
        </p:nvSpPr>
        <p:spPr bwMode="auto">
          <a:xfrm flipV="1">
            <a:off x="3175693" y="2622376"/>
            <a:ext cx="3511550" cy="243840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>
              <a:latin typeface="Comic Sans MS" pitchFamily="66" charset="0"/>
            </a:endParaRPr>
          </a:p>
        </p:txBody>
      </p:sp>
      <p:sp>
        <p:nvSpPr>
          <p:cNvPr id="15" name="AutoShape 16"/>
          <p:cNvSpPr>
            <a:spLocks noChangeArrowheads="1"/>
          </p:cNvSpPr>
          <p:nvPr/>
        </p:nvSpPr>
        <p:spPr bwMode="auto">
          <a:xfrm>
            <a:off x="4686993" y="2193751"/>
            <a:ext cx="288925" cy="323850"/>
          </a:xfrm>
          <a:prstGeom prst="curvedRightArrow">
            <a:avLst>
              <a:gd name="adj1" fmla="val 22418"/>
              <a:gd name="adj2" fmla="val 44835"/>
              <a:gd name="adj3" fmla="val 33333"/>
            </a:avLst>
          </a:prstGeom>
          <a:solidFill>
            <a:srgbClr val="0000FF"/>
          </a:solidFill>
          <a:ln w="38100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nl-NL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6" name="Text Box 17"/>
          <p:cNvSpPr txBox="1">
            <a:spLocks noChangeArrowheads="1"/>
          </p:cNvSpPr>
          <p:nvPr/>
        </p:nvSpPr>
        <p:spPr bwMode="auto">
          <a:xfrm>
            <a:off x="4229793" y="2060401"/>
            <a:ext cx="35939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l-GR" dirty="0" smtClean="0">
                <a:solidFill>
                  <a:schemeClr val="bg1">
                    <a:lumMod val="50000"/>
                  </a:schemeClr>
                </a:solidFill>
                <a:latin typeface="Comic Sans MS" pitchFamily="66" charset="0"/>
              </a:rPr>
              <a:t>ω</a:t>
            </a:r>
            <a:endParaRPr lang="en-GB" dirty="0">
              <a:solidFill>
                <a:schemeClr val="bg1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7" name="Text Box 19"/>
          <p:cNvSpPr txBox="1">
            <a:spLocks noChangeArrowheads="1"/>
          </p:cNvSpPr>
          <p:nvPr/>
        </p:nvSpPr>
        <p:spPr bwMode="auto">
          <a:xfrm>
            <a:off x="344373" y="1479376"/>
            <a:ext cx="430598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Symbol" pitchFamily="18" charset="2"/>
              <a:buChar char="w"/>
            </a:pPr>
            <a:r>
              <a:rPr lang="en-GB" sz="2000" dirty="0">
                <a:solidFill>
                  <a:schemeClr val="bg1">
                    <a:lumMod val="50000"/>
                  </a:schemeClr>
                </a:solidFill>
                <a:latin typeface="Comic Sans MS" pitchFamily="66" charset="0"/>
              </a:rPr>
              <a:t> rotation to Bragg condition 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  <a:latin typeface="Comic Sans MS" pitchFamily="66" charset="0"/>
              </a:rPr>
              <a:t>at </a:t>
            </a:r>
            <a:r>
              <a:rPr lang="el-GR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ζ</a:t>
            </a:r>
            <a:r>
              <a:rPr lang="en-GB" b="1" dirty="0" smtClean="0">
                <a:solidFill>
                  <a:schemeClr val="bg1">
                    <a:lumMod val="50000"/>
                  </a:schemeClr>
                </a:solidFill>
                <a:latin typeface="Comic Sans MS" pitchFamily="66" charset="0"/>
              </a:rPr>
              <a:t>:</a:t>
            </a:r>
            <a:endParaRPr lang="en-GB" b="1" dirty="0">
              <a:solidFill>
                <a:schemeClr val="bg1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8" name="Text Box 20"/>
          <p:cNvSpPr txBox="1">
            <a:spLocks noChangeArrowheads="1"/>
          </p:cNvSpPr>
          <p:nvPr/>
        </p:nvSpPr>
        <p:spPr bwMode="auto">
          <a:xfrm>
            <a:off x="6842172" y="2385839"/>
            <a:ext cx="190629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GB" sz="2000" dirty="0">
                <a:solidFill>
                  <a:srgbClr val="FF6600"/>
                </a:solidFill>
                <a:latin typeface="Comic Sans MS" pitchFamily="66" charset="0"/>
              </a:rPr>
              <a:t>central impact</a:t>
            </a:r>
          </a:p>
        </p:txBody>
      </p:sp>
      <p:sp>
        <p:nvSpPr>
          <p:cNvPr id="19" name="Text Box 21"/>
          <p:cNvSpPr txBox="1">
            <a:spLocks noChangeArrowheads="1"/>
          </p:cNvSpPr>
          <p:nvPr/>
        </p:nvSpPr>
        <p:spPr bwMode="auto">
          <a:xfrm>
            <a:off x="4943391" y="1479376"/>
            <a:ext cx="357501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GB" b="1" dirty="0" err="1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</a:rPr>
              <a:t>cos</a:t>
            </a:r>
            <a:r>
              <a:rPr lang="en-GB" b="1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</a:rPr>
              <a:t> </a:t>
            </a:r>
            <a:r>
              <a:rPr lang="en-GB" b="1" dirty="0">
                <a:solidFill>
                  <a:schemeClr val="bg1">
                    <a:lumMod val="50000"/>
                  </a:schemeClr>
                </a:solidFill>
                <a:latin typeface="Symbol" pitchFamily="18" charset="2"/>
              </a:rPr>
              <a:t>z</a:t>
            </a:r>
            <a:r>
              <a:rPr lang="en-GB" b="1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</a:rPr>
              <a:t> = (sin </a:t>
            </a:r>
            <a:r>
              <a:rPr lang="en-GB" b="1" dirty="0">
                <a:solidFill>
                  <a:schemeClr val="bg1">
                    <a:lumMod val="50000"/>
                  </a:schemeClr>
                </a:solidFill>
                <a:latin typeface="Symbol" pitchFamily="18" charset="2"/>
              </a:rPr>
              <a:t>q</a:t>
            </a:r>
            <a:r>
              <a:rPr lang="en-GB" b="1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</a:rPr>
              <a:t>-sin </a:t>
            </a:r>
            <a:r>
              <a:rPr lang="en-GB" b="1" dirty="0" err="1" smtClean="0">
                <a:solidFill>
                  <a:schemeClr val="bg1">
                    <a:lumMod val="50000"/>
                  </a:schemeClr>
                </a:solidFill>
                <a:latin typeface="Symbol" pitchFamily="18" charset="2"/>
              </a:rPr>
              <a:t>c</a:t>
            </a:r>
            <a:r>
              <a:rPr lang="en-GB" b="1" baseline="-25000" dirty="0" err="1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</a:rPr>
              <a:t>fk</a:t>
            </a:r>
            <a:r>
              <a:rPr lang="en-GB" b="1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</a:rPr>
              <a:t>)</a:t>
            </a:r>
            <a:r>
              <a:rPr lang="en-GB" b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</a:rPr>
              <a:t>/(</a:t>
            </a:r>
            <a:r>
              <a:rPr lang="en-GB" b="1" dirty="0" err="1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</a:rPr>
              <a:t>cos</a:t>
            </a:r>
            <a:r>
              <a:rPr lang="en-GB" b="1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</a:rPr>
              <a:t> </a:t>
            </a:r>
            <a:r>
              <a:rPr lang="en-GB" b="1" dirty="0" err="1">
                <a:solidFill>
                  <a:schemeClr val="bg1">
                    <a:lumMod val="50000"/>
                  </a:schemeClr>
                </a:solidFill>
                <a:latin typeface="Symbol" pitchFamily="18" charset="2"/>
              </a:rPr>
              <a:t>c</a:t>
            </a:r>
            <a:r>
              <a:rPr lang="en-GB" b="1" baseline="-25000" dirty="0" err="1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</a:rPr>
              <a:t>fk</a:t>
            </a:r>
            <a:r>
              <a:rPr lang="en-GB" b="1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</a:rPr>
              <a:t> </a:t>
            </a:r>
            <a:r>
              <a:rPr lang="en-GB" b="1" dirty="0" err="1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</a:rPr>
              <a:t>cos</a:t>
            </a:r>
            <a:r>
              <a:rPr lang="en-GB" b="1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</a:rPr>
              <a:t> </a:t>
            </a:r>
            <a:r>
              <a:rPr lang="en-GB" b="1" dirty="0">
                <a:solidFill>
                  <a:schemeClr val="bg1">
                    <a:lumMod val="50000"/>
                  </a:schemeClr>
                </a:solidFill>
                <a:latin typeface="Symbol" pitchFamily="18" charset="2"/>
              </a:rPr>
              <a:t>c)</a:t>
            </a:r>
          </a:p>
        </p:txBody>
      </p:sp>
      <p:sp>
        <p:nvSpPr>
          <p:cNvPr id="20" name="Text Box 22"/>
          <p:cNvSpPr txBox="1">
            <a:spLocks noChangeArrowheads="1"/>
          </p:cNvSpPr>
          <p:nvPr/>
        </p:nvSpPr>
        <p:spPr bwMode="auto">
          <a:xfrm>
            <a:off x="5845868" y="4533726"/>
            <a:ext cx="28003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GB" sz="2000" dirty="0">
                <a:solidFill>
                  <a:srgbClr val="00B050"/>
                </a:solidFill>
                <a:latin typeface="Comic Sans MS" pitchFamily="66" charset="0"/>
              </a:rPr>
              <a:t>crystal size and shape</a:t>
            </a:r>
          </a:p>
        </p:txBody>
      </p:sp>
      <p:sp>
        <p:nvSpPr>
          <p:cNvPr id="21" name="Text Box 23"/>
          <p:cNvSpPr txBox="1">
            <a:spLocks noChangeArrowheads="1"/>
          </p:cNvSpPr>
          <p:nvPr/>
        </p:nvSpPr>
        <p:spPr bwMode="auto">
          <a:xfrm>
            <a:off x="6544368" y="4865514"/>
            <a:ext cx="18478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2000" dirty="0">
                <a:solidFill>
                  <a:srgbClr val="7030A0"/>
                </a:solidFill>
                <a:latin typeface="Comic Sans MS" pitchFamily="66" charset="0"/>
              </a:rPr>
              <a:t>mosaic spread</a:t>
            </a:r>
          </a:p>
        </p:txBody>
      </p:sp>
      <p:sp>
        <p:nvSpPr>
          <p:cNvPr id="22" name="Text Box 24"/>
          <p:cNvSpPr txBox="1">
            <a:spLocks noChangeArrowheads="1"/>
          </p:cNvSpPr>
          <p:nvPr/>
        </p:nvSpPr>
        <p:spPr bwMode="auto">
          <a:xfrm>
            <a:off x="6620568" y="3755851"/>
            <a:ext cx="14938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2000" dirty="0">
                <a:solidFill>
                  <a:srgbClr val="00B0F0"/>
                </a:solidFill>
                <a:latin typeface="Comic Sans MS" pitchFamily="66" charset="0"/>
              </a:rPr>
              <a:t>wavelength</a:t>
            </a:r>
          </a:p>
        </p:txBody>
      </p:sp>
      <p:sp>
        <p:nvSpPr>
          <p:cNvPr id="23" name="Rectangle 25"/>
          <p:cNvSpPr>
            <a:spLocks noChangeArrowheads="1"/>
          </p:cNvSpPr>
          <p:nvPr/>
        </p:nvSpPr>
        <p:spPr bwMode="auto">
          <a:xfrm>
            <a:off x="3096318" y="4997276"/>
            <a:ext cx="157163" cy="127000"/>
          </a:xfrm>
          <a:prstGeom prst="rect">
            <a:avLst/>
          </a:prstGeom>
          <a:solidFill>
            <a:schemeClr val="bg1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201600" prstMaterial="legacyMatte">
            <a:bevelT w="13500" h="13500" prst="angle"/>
            <a:bevelB w="13500" h="13500" prst="angle"/>
            <a:extrusionClr>
              <a:schemeClr val="bg1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nl-NL">
              <a:latin typeface="Comic Sans MS" pitchFamily="66" charset="0"/>
            </a:endParaRPr>
          </a:p>
        </p:txBody>
      </p:sp>
      <p:sp>
        <p:nvSpPr>
          <p:cNvPr id="24" name="Text Box 26"/>
          <p:cNvSpPr txBox="1">
            <a:spLocks noChangeArrowheads="1"/>
          </p:cNvSpPr>
          <p:nvPr/>
        </p:nvSpPr>
        <p:spPr bwMode="auto">
          <a:xfrm>
            <a:off x="3174106" y="5030614"/>
            <a:ext cx="55335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1800" dirty="0" err="1">
                <a:solidFill>
                  <a:srgbClr val="00B050"/>
                </a:solidFill>
                <a:latin typeface="Comic Sans MS" pitchFamily="66" charset="0"/>
              </a:rPr>
              <a:t>k</a:t>
            </a:r>
            <a:r>
              <a:rPr lang="en-GB" sz="1800" dirty="0" err="1">
                <a:solidFill>
                  <a:srgbClr val="0000FF"/>
                </a:solidFill>
                <a:latin typeface="Comic Sans MS" pitchFamily="66" charset="0"/>
              </a:rPr>
              <a:t>,</a:t>
            </a:r>
            <a:r>
              <a:rPr lang="en-GB" sz="1800" dirty="0" err="1">
                <a:solidFill>
                  <a:srgbClr val="7030A0"/>
                </a:solidFill>
                <a:latin typeface="Comic Sans MS" pitchFamily="66" charset="0"/>
              </a:rPr>
              <a:t>m</a:t>
            </a:r>
            <a:endParaRPr lang="en-GB" sz="1800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25" name="Text Box 27"/>
          <p:cNvSpPr txBox="1">
            <a:spLocks noChangeArrowheads="1"/>
          </p:cNvSpPr>
          <p:nvPr/>
        </p:nvSpPr>
        <p:spPr bwMode="auto">
          <a:xfrm>
            <a:off x="2010468" y="3316114"/>
            <a:ext cx="55656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1800" b="1" dirty="0" smtClean="0">
                <a:solidFill>
                  <a:srgbClr val="00B0F0"/>
                </a:solidFill>
                <a:latin typeface="Comic Sans MS" pitchFamily="66" charset="0"/>
              </a:rPr>
              <a:t>1/</a:t>
            </a:r>
            <a:r>
              <a:rPr lang="el-GR" sz="1800" b="1" dirty="0" smtClean="0">
                <a:solidFill>
                  <a:srgbClr val="00B0F0"/>
                </a:solidFill>
                <a:latin typeface="Comic Sans MS" pitchFamily="66" charset="0"/>
              </a:rPr>
              <a:t>λ</a:t>
            </a:r>
            <a:endParaRPr lang="en-GB" sz="1800" b="1" dirty="0">
              <a:solidFill>
                <a:srgbClr val="00B0F0"/>
              </a:solidFill>
              <a:latin typeface="Comic Sans MS" pitchFamily="66" charset="0"/>
            </a:endParaRPr>
          </a:p>
        </p:txBody>
      </p:sp>
      <p:sp>
        <p:nvSpPr>
          <p:cNvPr id="26" name="Line 29"/>
          <p:cNvSpPr>
            <a:spLocks noChangeShapeType="1"/>
          </p:cNvSpPr>
          <p:nvPr/>
        </p:nvSpPr>
        <p:spPr bwMode="auto">
          <a:xfrm>
            <a:off x="7233343" y="5262389"/>
            <a:ext cx="12700" cy="535979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>
              <a:latin typeface="Comic Sans MS" pitchFamily="66" charset="0"/>
            </a:endParaRPr>
          </a:p>
        </p:txBody>
      </p:sp>
      <p:grpSp>
        <p:nvGrpSpPr>
          <p:cNvPr id="27" name="Group 30"/>
          <p:cNvGrpSpPr>
            <a:grpSpLocks/>
          </p:cNvGrpSpPr>
          <p:nvPr/>
        </p:nvGrpSpPr>
        <p:grpSpPr bwMode="auto">
          <a:xfrm>
            <a:off x="834503" y="3249438"/>
            <a:ext cx="5873750" cy="1816100"/>
            <a:chOff x="564" y="1632"/>
            <a:chExt cx="3700" cy="1144"/>
          </a:xfrm>
        </p:grpSpPr>
        <p:sp>
          <p:nvSpPr>
            <p:cNvPr id="28" name="Line 31"/>
            <p:cNvSpPr>
              <a:spLocks noChangeShapeType="1"/>
            </p:cNvSpPr>
            <p:nvPr/>
          </p:nvSpPr>
          <p:spPr bwMode="auto">
            <a:xfrm flipV="1">
              <a:off x="564" y="2744"/>
              <a:ext cx="1521" cy="16"/>
            </a:xfrm>
            <a:prstGeom prst="line">
              <a:avLst/>
            </a:prstGeom>
            <a:noFill/>
            <a:ln w="38100">
              <a:solidFill>
                <a:srgbClr val="00B05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>
                <a:latin typeface="Comic Sans MS" pitchFamily="66" charset="0"/>
              </a:endParaRPr>
            </a:p>
          </p:txBody>
        </p:sp>
        <p:sp>
          <p:nvSpPr>
            <p:cNvPr id="29" name="Line 32"/>
            <p:cNvSpPr>
              <a:spLocks noChangeShapeType="1"/>
            </p:cNvSpPr>
            <p:nvPr/>
          </p:nvSpPr>
          <p:spPr bwMode="auto">
            <a:xfrm flipV="1">
              <a:off x="2085" y="1632"/>
              <a:ext cx="2179" cy="1112"/>
            </a:xfrm>
            <a:prstGeom prst="line">
              <a:avLst/>
            </a:prstGeom>
            <a:noFill/>
            <a:ln w="38100">
              <a:solidFill>
                <a:srgbClr val="00B05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>
                <a:latin typeface="Comic Sans MS" pitchFamily="66" charset="0"/>
              </a:endParaRPr>
            </a:p>
          </p:txBody>
        </p:sp>
        <p:sp>
          <p:nvSpPr>
            <p:cNvPr id="30" name="Line 33"/>
            <p:cNvSpPr>
              <a:spLocks noChangeShapeType="1"/>
            </p:cNvSpPr>
            <p:nvPr/>
          </p:nvSpPr>
          <p:spPr bwMode="auto">
            <a:xfrm flipH="1" flipV="1">
              <a:off x="3004" y="2288"/>
              <a:ext cx="104" cy="48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>
                <a:latin typeface="Comic Sans MS" pitchFamily="66" charset="0"/>
              </a:endParaRPr>
            </a:p>
          </p:txBody>
        </p:sp>
      </p:grpSp>
      <p:sp>
        <p:nvSpPr>
          <p:cNvPr id="31" name="Line 35"/>
          <p:cNvSpPr>
            <a:spLocks noChangeShapeType="1"/>
          </p:cNvSpPr>
          <p:nvPr/>
        </p:nvSpPr>
        <p:spPr bwMode="auto">
          <a:xfrm flipH="1" flipV="1">
            <a:off x="4090093" y="4105101"/>
            <a:ext cx="762000" cy="92075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>
              <a:latin typeface="Comic Sans MS" pitchFamily="66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537268" y="2012776"/>
            <a:ext cx="5678488" cy="3330575"/>
            <a:chOff x="242884" y="1371600"/>
            <a:chExt cx="5678488" cy="3330575"/>
          </a:xfrm>
        </p:grpSpPr>
        <p:sp>
          <p:nvSpPr>
            <p:cNvPr id="33" name="AutoShape 2"/>
            <p:cNvSpPr>
              <a:spLocks noChangeArrowheads="1"/>
            </p:cNvSpPr>
            <p:nvPr/>
          </p:nvSpPr>
          <p:spPr bwMode="auto">
            <a:xfrm rot="1621814" flipV="1">
              <a:off x="242884" y="4111625"/>
              <a:ext cx="558800" cy="590550"/>
            </a:xfrm>
            <a:prstGeom prst="parallelogram">
              <a:avLst>
                <a:gd name="adj" fmla="val 55954"/>
              </a:avLst>
            </a:prstGeom>
            <a:solidFill>
              <a:schemeClr val="tx2"/>
            </a:solidFill>
            <a:ln w="9525">
              <a:solidFill>
                <a:schemeClr val="accent3">
                  <a:lumMod val="40000"/>
                  <a:lumOff val="60000"/>
                </a:schemeClr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nl-NL">
                <a:solidFill>
                  <a:schemeClr val="tx2"/>
                </a:solidFill>
                <a:latin typeface="Comic Sans MS" pitchFamily="66" charset="0"/>
              </a:endParaRPr>
            </a:p>
          </p:txBody>
        </p:sp>
        <p:sp>
          <p:nvSpPr>
            <p:cNvPr id="34" name="Line 36"/>
            <p:cNvSpPr>
              <a:spLocks noChangeShapeType="1"/>
            </p:cNvSpPr>
            <p:nvPr/>
          </p:nvSpPr>
          <p:spPr bwMode="auto">
            <a:xfrm flipV="1">
              <a:off x="2933697" y="1371600"/>
              <a:ext cx="2987675" cy="2962275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>
                <a:latin typeface="Comic Sans MS" pitchFamily="66" charset="0"/>
              </a:endParaRPr>
            </a:p>
          </p:txBody>
        </p:sp>
        <p:sp>
          <p:nvSpPr>
            <p:cNvPr id="35" name="Line 37"/>
            <p:cNvSpPr>
              <a:spLocks noChangeShapeType="1"/>
            </p:cNvSpPr>
            <p:nvPr/>
          </p:nvSpPr>
          <p:spPr bwMode="auto">
            <a:xfrm flipV="1">
              <a:off x="519109" y="4349750"/>
              <a:ext cx="2362200" cy="30480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>
                <a:latin typeface="Comic Sans MS" pitchFamily="66" charset="0"/>
              </a:endParaRPr>
            </a:p>
          </p:txBody>
        </p:sp>
      </p:grpSp>
      <p:sp>
        <p:nvSpPr>
          <p:cNvPr id="36" name="Text Box 43"/>
          <p:cNvSpPr txBox="1">
            <a:spLocks noChangeArrowheads="1"/>
          </p:cNvSpPr>
          <p:nvPr/>
        </p:nvSpPr>
        <p:spPr bwMode="auto">
          <a:xfrm>
            <a:off x="821582" y="1906414"/>
            <a:ext cx="138050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Comic Sans MS" pitchFamily="66" charset="0"/>
              </a:rPr>
              <a:t>2d sin </a:t>
            </a:r>
            <a:r>
              <a:rPr lang="en-GB" dirty="0">
                <a:solidFill>
                  <a:schemeClr val="bg1"/>
                </a:solidFill>
                <a:latin typeface="Comic Sans MS" pitchFamily="66" charset="0"/>
                <a:sym typeface="Symbol" pitchFamily="18" charset="2"/>
              </a:rPr>
              <a:t>=n</a:t>
            </a:r>
            <a:endParaRPr lang="en-GB" dirty="0">
              <a:solidFill>
                <a:schemeClr val="bg1"/>
              </a:solidFill>
              <a:latin typeface="Comic Sans MS" pitchFamily="66" charset="0"/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 flipH="1" flipV="1">
            <a:off x="3118167" y="4788744"/>
            <a:ext cx="85452" cy="234800"/>
          </a:xfrm>
          <a:prstGeom prst="straightConnector1">
            <a:avLst/>
          </a:prstGeom>
          <a:ln w="19050">
            <a:solidFill>
              <a:schemeClr val="accent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Group 38"/>
          <p:cNvGrpSpPr>
            <a:grpSpLocks/>
          </p:cNvGrpSpPr>
          <p:nvPr/>
        </p:nvGrpSpPr>
        <p:grpSpPr bwMode="auto">
          <a:xfrm>
            <a:off x="3110704" y="2341984"/>
            <a:ext cx="3395663" cy="2679700"/>
            <a:chOff x="1973" y="1088"/>
            <a:chExt cx="2139" cy="1688"/>
          </a:xfrm>
        </p:grpSpPr>
        <p:sp>
          <p:nvSpPr>
            <p:cNvPr id="39" name="Line 39"/>
            <p:cNvSpPr>
              <a:spLocks noChangeShapeType="1"/>
            </p:cNvSpPr>
            <p:nvPr/>
          </p:nvSpPr>
          <p:spPr bwMode="auto">
            <a:xfrm rot="445016" flipH="1" flipV="1">
              <a:off x="2693" y="2306"/>
              <a:ext cx="423" cy="444"/>
            </a:xfrm>
            <a:prstGeom prst="line">
              <a:avLst/>
            </a:prstGeom>
            <a:noFill/>
            <a:ln w="38100">
              <a:solidFill>
                <a:srgbClr val="7030A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>
                <a:latin typeface="Comic Sans MS" pitchFamily="66" charset="0"/>
              </a:endParaRPr>
            </a:p>
          </p:txBody>
        </p:sp>
        <p:grpSp>
          <p:nvGrpSpPr>
            <p:cNvPr id="40" name="Group 40"/>
            <p:cNvGrpSpPr>
              <a:grpSpLocks/>
            </p:cNvGrpSpPr>
            <p:nvPr/>
          </p:nvGrpSpPr>
          <p:grpSpPr bwMode="auto">
            <a:xfrm>
              <a:off x="1973" y="1088"/>
              <a:ext cx="2139" cy="1688"/>
              <a:chOff x="1973" y="1088"/>
              <a:chExt cx="2139" cy="1688"/>
            </a:xfrm>
          </p:grpSpPr>
          <p:sp>
            <p:nvSpPr>
              <p:cNvPr id="41" name="Line 41"/>
              <p:cNvSpPr>
                <a:spLocks noChangeShapeType="1"/>
              </p:cNvSpPr>
              <p:nvPr/>
            </p:nvSpPr>
            <p:spPr bwMode="auto">
              <a:xfrm flipH="1" flipV="1">
                <a:off x="1973" y="2582"/>
                <a:ext cx="49" cy="148"/>
              </a:xfrm>
              <a:prstGeom prst="line">
                <a:avLst/>
              </a:prstGeom>
              <a:noFill/>
              <a:ln w="19050">
                <a:solidFill>
                  <a:srgbClr val="7030A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nl-NL">
                  <a:latin typeface="Comic Sans MS" pitchFamily="66" charset="0"/>
                </a:endParaRPr>
              </a:p>
            </p:txBody>
          </p:sp>
          <p:sp>
            <p:nvSpPr>
              <p:cNvPr id="42" name="Line 42"/>
              <p:cNvSpPr>
                <a:spLocks noChangeShapeType="1"/>
              </p:cNvSpPr>
              <p:nvPr/>
            </p:nvSpPr>
            <p:spPr bwMode="auto">
              <a:xfrm flipV="1">
                <a:off x="2072" y="1088"/>
                <a:ext cx="2040" cy="1688"/>
              </a:xfrm>
              <a:prstGeom prst="line">
                <a:avLst/>
              </a:prstGeom>
              <a:noFill/>
              <a:ln w="38100">
                <a:solidFill>
                  <a:srgbClr val="7030A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nl-NL">
                  <a:latin typeface="Comic Sans MS" pitchFamily="66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41914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Least squares (SVD)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67544" y="4293096"/>
            <a:ext cx="8352928" cy="23042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Standarddeviation of interated reflection</a:t>
            </a:r>
            <a:endParaRPr lang="nl-NL" dirty="0"/>
          </a:p>
        </p:txBody>
      </p:sp>
      <p:sp>
        <p:nvSpPr>
          <p:cNvPr id="4" name="Rectangle 3"/>
          <p:cNvSpPr/>
          <p:nvPr/>
        </p:nvSpPr>
        <p:spPr>
          <a:xfrm>
            <a:off x="467544" y="1484784"/>
            <a:ext cx="8352928" cy="23042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Standarddeviation of interated reflection</a:t>
            </a:r>
            <a:endParaRPr lang="nl-NL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8449514"/>
              </p:ext>
            </p:extLst>
          </p:nvPr>
        </p:nvGraphicFramePr>
        <p:xfrm>
          <a:off x="788168" y="1916831"/>
          <a:ext cx="7888288" cy="887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0" name="Equation" r:id="rId3" imgW="2844720" imgH="482400" progId="Equation.3">
                  <p:embed/>
                </p:oleObj>
              </mc:Choice>
              <mc:Fallback>
                <p:oleObj name="Equation" r:id="rId3" imgW="284472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8168" y="1916831"/>
                        <a:ext cx="7888288" cy="88741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6029443"/>
              </p:ext>
            </p:extLst>
          </p:nvPr>
        </p:nvGraphicFramePr>
        <p:xfrm>
          <a:off x="7409707" y="2852935"/>
          <a:ext cx="817115" cy="6614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1" name="Equation" r:id="rId5" imgW="533160" imgH="431640" progId="Equation.3">
                  <p:embed/>
                </p:oleObj>
              </mc:Choice>
              <mc:Fallback>
                <p:oleObj name="Equation" r:id="rId5" imgW="53316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09707" y="2852935"/>
                        <a:ext cx="817115" cy="661474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190510"/>
              </p:ext>
            </p:extLst>
          </p:nvPr>
        </p:nvGraphicFramePr>
        <p:xfrm>
          <a:off x="4860032" y="2996951"/>
          <a:ext cx="2047535" cy="4709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2" name="Equation" r:id="rId7" imgW="1269720" imgH="291960" progId="Equation.3">
                  <p:embed/>
                </p:oleObj>
              </mc:Choice>
              <mc:Fallback>
                <p:oleObj name="Equation" r:id="rId7" imgW="1269720" imgH="291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60032" y="2996951"/>
                        <a:ext cx="2047535" cy="47093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3206715"/>
              </p:ext>
            </p:extLst>
          </p:nvPr>
        </p:nvGraphicFramePr>
        <p:xfrm>
          <a:off x="899592" y="5013176"/>
          <a:ext cx="1986833" cy="936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3" name="Equation" r:id="rId9" imgW="990170" imgH="469696" progId="Equation.3">
                  <p:embed/>
                </p:oleObj>
              </mc:Choice>
              <mc:Fallback>
                <p:oleObj name="Equation" r:id="rId9" imgW="990170" imgH="46969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2" y="5013176"/>
                        <a:ext cx="1986833" cy="936104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2687922"/>
              </p:ext>
            </p:extLst>
          </p:nvPr>
        </p:nvGraphicFramePr>
        <p:xfrm>
          <a:off x="4426029" y="4734436"/>
          <a:ext cx="3458339" cy="16677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4" name="Equation" r:id="rId11" imgW="1752600" imgH="850900" progId="Equation.3">
                  <p:embed/>
                </p:oleObj>
              </mc:Choice>
              <mc:Fallback>
                <p:oleObj name="Equation" r:id="rId11" imgW="1752600" imgH="850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6029" y="4734436"/>
                        <a:ext cx="3458339" cy="166772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467544" y="4365104"/>
            <a:ext cx="4902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latin typeface="Comic Sans MS" pitchFamily="66" charset="0"/>
              </a:rPr>
              <a:t>Standard deviation of integrated reflection</a:t>
            </a:r>
            <a:endParaRPr lang="nl-NL" dirty="0"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58863" y="6165304"/>
            <a:ext cx="4065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Variances and co-variances available</a:t>
            </a:r>
            <a:endParaRPr lang="nl-NL" dirty="0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1296148"/>
              </p:ext>
            </p:extLst>
          </p:nvPr>
        </p:nvGraphicFramePr>
        <p:xfrm>
          <a:off x="827584" y="2852936"/>
          <a:ext cx="1426629" cy="864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5" name="Equation" r:id="rId13" imgW="583920" imgH="355320" progId="Equation.3">
                  <p:embed/>
                </p:oleObj>
              </mc:Choice>
              <mc:Fallback>
                <p:oleObj name="Equation" r:id="rId13" imgW="583920" imgH="3553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584" y="2852936"/>
                        <a:ext cx="1426629" cy="86409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18215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7778" y="0"/>
            <a:ext cx="646844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56914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Configuration files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detector.pic</a:t>
            </a:r>
          </a:p>
          <a:p>
            <a:r>
              <a:rPr lang="nl-NL" dirty="0" smtClean="0"/>
              <a:t>focus.pic</a:t>
            </a:r>
          </a:p>
          <a:p>
            <a:r>
              <a:rPr lang="nl-NL" dirty="0" smtClean="0"/>
              <a:t>refine.pic</a:t>
            </a:r>
          </a:p>
          <a:p>
            <a:r>
              <a:rPr lang="nl-NL" dirty="0" smtClean="0"/>
              <a:t>simulation.pic</a:t>
            </a:r>
          </a:p>
          <a:p>
            <a:r>
              <a:rPr lang="nl-NL" dirty="0" smtClean="0"/>
              <a:t>spectrum.pic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crystal.pic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mosaic.pic</a:t>
            </a:r>
          </a:p>
          <a:p>
            <a:r>
              <a:rPr lang="nl-NL" dirty="0" smtClean="0"/>
              <a:t>[eval15.init]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689395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Read boxfile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The command “read” opens a boxfile</a:t>
            </a:r>
          </a:p>
          <a:p>
            <a:r>
              <a:rPr lang="nl-NL" dirty="0" smtClean="0"/>
              <a:t>Example:</a:t>
            </a:r>
            <a:br>
              <a:rPr lang="nl-NL" dirty="0" smtClean="0"/>
            </a:br>
            <a:r>
              <a:rPr lang="nl-NL" dirty="0" smtClean="0"/>
              <a:t>read 1 100</a:t>
            </a:r>
            <a:br>
              <a:rPr lang="nl-NL" dirty="0" smtClean="0"/>
            </a:br>
            <a:r>
              <a:rPr lang="nl-NL" dirty="0" smtClean="0"/>
              <a:t>opens the first boxfile</a:t>
            </a:r>
            <a:br>
              <a:rPr lang="nl-NL" dirty="0" smtClean="0"/>
            </a:br>
            <a:r>
              <a:rPr lang="nl-NL" dirty="0" smtClean="0"/>
              <a:t>reads reflection number 100</a:t>
            </a:r>
            <a:br>
              <a:rPr lang="nl-NL" dirty="0" smtClean="0"/>
            </a:br>
            <a:r>
              <a:rPr lang="nl-NL" dirty="0" smtClean="0"/>
              <a:t>displays the reflection graphically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847737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379</Words>
  <Application>Microsoft Office PowerPoint</Application>
  <PresentationFormat>On-screen Show (4:3)</PresentationFormat>
  <Paragraphs>80</Paragraphs>
  <Slides>21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3" baseType="lpstr">
      <vt:lpstr>Office Theme</vt:lpstr>
      <vt:lpstr>Equation</vt:lpstr>
      <vt:lpstr>Eval15</vt:lpstr>
      <vt:lpstr>PowerPoint Presentation</vt:lpstr>
      <vt:lpstr>help</vt:lpstr>
      <vt:lpstr>Diffraction geometry</vt:lpstr>
      <vt:lpstr>General impact</vt:lpstr>
      <vt:lpstr>Least squares (SVD)</vt:lpstr>
      <vt:lpstr>PowerPoint Presentation</vt:lpstr>
      <vt:lpstr>Configuration files</vt:lpstr>
      <vt:lpstr>Read boxfile</vt:lpstr>
      <vt:lpstr>pq</vt:lpstr>
      <vt:lpstr>Refinement variables</vt:lpstr>
      <vt:lpstr>refine</vt:lpstr>
      <vt:lpstr>onescan</vt:lpstr>
      <vt:lpstr>onescan</vt:lpstr>
      <vt:lpstr>mosaic</vt:lpstr>
      <vt:lpstr>spectrum</vt:lpstr>
      <vt:lpstr>distribution plot</vt:lpstr>
      <vt:lpstr>printslices</vt:lpstr>
      <vt:lpstr>printslices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Eval15</dc:title>
  <dc:creator>Martin Lutz</dc:creator>
  <cp:lastModifiedBy>Martin Lutz</cp:lastModifiedBy>
  <cp:revision>18</cp:revision>
  <dcterms:created xsi:type="dcterms:W3CDTF">2014-08-27T10:00:10Z</dcterms:created>
  <dcterms:modified xsi:type="dcterms:W3CDTF">2014-09-05T13:29:26Z</dcterms:modified>
</cp:coreProperties>
</file>