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85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6" r:id="rId18"/>
    <p:sldId id="290" r:id="rId19"/>
    <p:sldId id="287" r:id="rId20"/>
    <p:sldId id="296" r:id="rId21"/>
    <p:sldId id="297" r:id="rId22"/>
    <p:sldId id="298" r:id="rId23"/>
    <p:sldId id="299" r:id="rId24"/>
    <p:sldId id="300" r:id="rId25"/>
    <p:sldId id="291" r:id="rId26"/>
    <p:sldId id="288" r:id="rId27"/>
    <p:sldId id="301" r:id="rId28"/>
    <p:sldId id="302" r:id="rId29"/>
    <p:sldId id="292" r:id="rId30"/>
    <p:sldId id="293" r:id="rId31"/>
    <p:sldId id="303" r:id="rId32"/>
    <p:sldId id="304" r:id="rId33"/>
    <p:sldId id="289" r:id="rId34"/>
    <p:sldId id="294" r:id="rId35"/>
    <p:sldId id="295" r:id="rId3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0C5-9F71-4A50-B3D6-57954359494E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3856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0C5-9F71-4A50-B3D6-57954359494E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5178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0C5-9F71-4A50-B3D6-57954359494E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6447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0C5-9F71-4A50-B3D6-57954359494E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84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0C5-9F71-4A50-B3D6-57954359494E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5798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0C5-9F71-4A50-B3D6-57954359494E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798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0C5-9F71-4A50-B3D6-57954359494E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077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0C5-9F71-4A50-B3D6-57954359494E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5772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0C5-9F71-4A50-B3D6-57954359494E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4602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0C5-9F71-4A50-B3D6-57954359494E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1149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0C5-9F71-4A50-B3D6-57954359494E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377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130C5-9F71-4A50-B3D6-57954359494E}" type="datetimeFigureOut">
              <a:rPr lang="nl-NL" smtClean="0"/>
              <a:t>29-8-2014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40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any</a:t>
            </a:r>
            <a:endParaRPr lang="nl-NL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an</a:t>
            </a:r>
            <a:r>
              <a:rPr lang="nl-NL" dirty="0" smtClean="0"/>
              <a:t>alyse </a:t>
            </a:r>
            <a:r>
              <a:rPr lang="nl-NL" dirty="0" smtClean="0">
                <a:solidFill>
                  <a:srgbClr val="FF0000"/>
                </a:solidFill>
              </a:rPr>
              <a:t>y</a:t>
            </a:r>
            <a:r>
              <a:rPr lang="nl-NL" dirty="0" smtClean="0"/>
              <a:t>-files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1613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icr</a:t>
            </a:r>
            <a:endParaRPr lang="nl-N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2226"/>
            <a:ext cx="9144000" cy="305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291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plot shifthor</a:t>
            </a:r>
            <a:endParaRPr lang="nl-N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2226"/>
            <a:ext cx="9144000" cy="305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777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plot shiftver</a:t>
            </a:r>
            <a:endParaRPr lang="nl-N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2226"/>
            <a:ext cx="9144000" cy="305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123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plot shiftrot</a:t>
            </a:r>
            <a:endParaRPr lang="nl-N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2226"/>
            <a:ext cx="9144000" cy="305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142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listrefl bad</a:t>
            </a:r>
            <a:endParaRPr lang="nl-N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008"/>
          <a:stretch/>
        </p:blipFill>
        <p:spPr>
          <a:xfrm>
            <a:off x="0" y="2132856"/>
            <a:ext cx="9144000" cy="199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5791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With the command “go” you can select a reflection in the graphical window.</a:t>
            </a:r>
          </a:p>
          <a:p>
            <a:r>
              <a:rPr lang="nl-NL" dirty="0" smtClean="0"/>
              <a:t>Clicking with the &lt;right mouse button&gt; brings you back to the command line of “any”.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2609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Output files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pk (peaklist for the program “peakref”)</a:t>
            </a:r>
          </a:p>
          <a:p>
            <a:r>
              <a:rPr lang="nl-NL" dirty="0" smtClean="0"/>
              <a:t>hklf4 (SHELXL format)</a:t>
            </a:r>
          </a:p>
          <a:p>
            <a:r>
              <a:rPr lang="nl-NL" dirty="0" smtClean="0"/>
              <a:t>hklf5 (SHELXL format)</a:t>
            </a:r>
          </a:p>
          <a:p>
            <a:r>
              <a:rPr lang="nl-NL" dirty="0" smtClean="0"/>
              <a:t>sadabs (for the Bruker program “sadabs”)</a:t>
            </a:r>
          </a:p>
          <a:p>
            <a:r>
              <a:rPr lang="nl-NL" dirty="0" smtClean="0"/>
              <a:t>twinabs (for the Bruker program “twinabs”)</a:t>
            </a:r>
          </a:p>
          <a:p>
            <a:r>
              <a:rPr lang="nl-NL" dirty="0" smtClean="0"/>
              <a:t>jana (JANA format)</a:t>
            </a:r>
          </a:p>
          <a:p>
            <a:r>
              <a:rPr lang="nl-NL" dirty="0" smtClean="0"/>
              <a:t>mtz (for CCP4 programs)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77516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Filters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allow / forbid / require</a:t>
            </a:r>
          </a:p>
          <a:p>
            <a:r>
              <a:rPr lang="nl-NL" dirty="0" smtClean="0"/>
              <a:t>limit</a:t>
            </a:r>
          </a:p>
          <a:p>
            <a:r>
              <a:rPr lang="nl-NL" dirty="0" smtClean="0"/>
              <a:t>experiment / set</a:t>
            </a:r>
          </a:p>
          <a:p>
            <a:r>
              <a:rPr lang="nl-NL" dirty="0" smtClean="0"/>
              <a:t>qvp</a:t>
            </a:r>
          </a:p>
        </p:txBody>
      </p:sp>
    </p:spTree>
    <p:extLst>
      <p:ext uri="{BB962C8B-B14F-4D97-AF65-F5344CB8AC3E}">
        <p14:creationId xmlns:p14="http://schemas.microsoft.com/office/powerpoint/2010/main" val="18980278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Variables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list var</a:t>
            </a:r>
            <a:br>
              <a:rPr lang="nl-NL" dirty="0" smtClean="0"/>
            </a:br>
            <a:r>
              <a:rPr lang="nl-NL" dirty="0" smtClean="0"/>
              <a:t>prints all available variables. (Note: not all values do vary and are then no variables but constants)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49421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Plot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plot</a:t>
            </a:r>
          </a:p>
          <a:p>
            <a:r>
              <a:rPr lang="nl-NL" dirty="0" smtClean="0"/>
              <a:t>plotrefl</a:t>
            </a:r>
          </a:p>
          <a:p>
            <a:r>
              <a:rPr lang="nl-NL" dirty="0" smtClean="0"/>
              <a:t>plot2d</a:t>
            </a:r>
          </a:p>
          <a:p>
            <a:r>
              <a:rPr lang="nl-NL" dirty="0" smtClean="0"/>
              <a:t>plotc</a:t>
            </a:r>
          </a:p>
          <a:p>
            <a:r>
              <a:rPr lang="nl-NL" dirty="0" smtClean="0"/>
              <a:t>plotray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7063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help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Typing “help” will open a webpage with the manual.</a:t>
            </a:r>
          </a:p>
          <a:p>
            <a:r>
              <a:rPr lang="nl-NL" dirty="0"/>
              <a:t>Typing “</a:t>
            </a:r>
            <a:r>
              <a:rPr lang="nl-NL" dirty="0" smtClean="0"/>
              <a:t>help commandname” </a:t>
            </a:r>
            <a:r>
              <a:rPr lang="nl-NL" dirty="0"/>
              <a:t>will open a webpage with the </a:t>
            </a:r>
            <a:r>
              <a:rPr lang="nl-NL" dirty="0" smtClean="0"/>
              <a:t>manual entry for the commandname.</a:t>
            </a:r>
            <a:br>
              <a:rPr lang="nl-NL" dirty="0" smtClean="0"/>
            </a:br>
            <a:r>
              <a:rPr lang="nl-NL" dirty="0" smtClean="0"/>
              <a:t>Example: “help pk”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39142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plot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Create scatterplot of two variables</a:t>
            </a:r>
          </a:p>
          <a:p>
            <a:r>
              <a:rPr lang="nl-NL" dirty="0" smtClean="0"/>
              <a:t>Example:</a:t>
            </a:r>
            <a:br>
              <a:rPr lang="nl-NL" dirty="0" smtClean="0"/>
            </a:br>
            <a:r>
              <a:rPr lang="nl-NL" dirty="0" smtClean="0"/>
              <a:t>plot shifthor frame</a:t>
            </a:r>
            <a:endParaRPr lang="nl-N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5813"/>
            <a:ext cx="9144000" cy="305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4398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plotrefl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Plots the 2-dimensional impacts of reflections</a:t>
            </a:r>
            <a:endParaRPr lang="nl-N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563" b="50000"/>
          <a:stretch/>
        </p:blipFill>
        <p:spPr>
          <a:xfrm>
            <a:off x="2810619" y="2899894"/>
            <a:ext cx="3057525" cy="3049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2886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plot2d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Plots the horizontal and vertical shifts on the detector as a function of the impact position</a:t>
            </a:r>
            <a:endParaRPr lang="nl-N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771" b="50000"/>
          <a:stretch/>
        </p:blipFill>
        <p:spPr>
          <a:xfrm>
            <a:off x="3045693" y="3043910"/>
            <a:ext cx="3038475" cy="3049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8565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plotc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Plots the c-vectors a stereographic projections</a:t>
            </a:r>
          </a:p>
          <a:p>
            <a:r>
              <a:rPr lang="nl-NL" dirty="0" smtClean="0"/>
              <a:t>Change view direction with the command </a:t>
            </a:r>
            <a:r>
              <a:rPr lang="en-US" dirty="0" smtClean="0"/>
              <a:t>“</a:t>
            </a:r>
            <a:r>
              <a:rPr lang="en-US" dirty="0" err="1" smtClean="0"/>
              <a:t>wulffvec</a:t>
            </a:r>
            <a:r>
              <a:rPr lang="en-US" dirty="0" smtClean="0"/>
              <a:t>”</a:t>
            </a:r>
            <a:endParaRPr lang="nl-N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29" b="50000"/>
          <a:stretch/>
        </p:blipFill>
        <p:spPr>
          <a:xfrm>
            <a:off x="1475656" y="3475958"/>
            <a:ext cx="6105525" cy="3049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6749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plotray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Plots </a:t>
            </a:r>
            <a:r>
              <a:rPr lang="en-US" dirty="0" err="1" smtClean="0"/>
              <a:t>InRays</a:t>
            </a:r>
            <a:r>
              <a:rPr lang="en-US" dirty="0" smtClean="0"/>
              <a:t> and </a:t>
            </a:r>
            <a:r>
              <a:rPr lang="en-US" dirty="0" err="1" smtClean="0"/>
              <a:t>OutRays</a:t>
            </a:r>
            <a:r>
              <a:rPr lang="en-US" dirty="0" smtClean="0"/>
              <a:t> as stereographic projections</a:t>
            </a:r>
            <a:endParaRPr lang="nl-N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42" b="50000"/>
          <a:stretch/>
        </p:blipFill>
        <p:spPr>
          <a:xfrm>
            <a:off x="1475656" y="3259934"/>
            <a:ext cx="6076950" cy="3049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9025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Colourtype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colourtype var varname</a:t>
            </a:r>
            <a:br>
              <a:rPr lang="nl-NL" dirty="0" smtClean="0"/>
            </a:br>
            <a:r>
              <a:rPr lang="nl-NL" dirty="0" smtClean="0"/>
              <a:t>the value of varname is used to set the colour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69727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Histograms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histo</a:t>
            </a:r>
          </a:p>
          <a:p>
            <a:r>
              <a:rPr lang="nl-NL" dirty="0" smtClean="0"/>
              <a:t>histcount</a:t>
            </a:r>
          </a:p>
          <a:p>
            <a:endParaRPr lang="nl-NL" dirty="0"/>
          </a:p>
          <a:p>
            <a:r>
              <a:rPr lang="nl-NL" dirty="0" smtClean="0"/>
              <a:t>Change the number of bins with “histobinfactor”</a:t>
            </a:r>
          </a:p>
          <a:p>
            <a:r>
              <a:rPr lang="nl-NL" dirty="0" smtClean="0"/>
              <a:t>“histoline” connects the bins with a line and performs a linear regression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84757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histo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Creates a histogram of two variables</a:t>
            </a:r>
          </a:p>
          <a:p>
            <a:r>
              <a:rPr lang="en-US" dirty="0" smtClean="0"/>
              <a:t>Example:</a:t>
            </a:r>
            <a:br>
              <a:rPr lang="en-US" dirty="0" smtClean="0"/>
            </a:br>
            <a:r>
              <a:rPr lang="en-US" dirty="0" err="1" smtClean="0"/>
              <a:t>histo</a:t>
            </a:r>
            <a:r>
              <a:rPr lang="en-US" dirty="0" smtClean="0"/>
              <a:t> </a:t>
            </a:r>
            <a:r>
              <a:rPr lang="en-US" dirty="0" err="1" smtClean="0"/>
              <a:t>ioversig</a:t>
            </a:r>
            <a:r>
              <a:rPr lang="en-US" dirty="0" smtClean="0"/>
              <a:t> theta</a:t>
            </a:r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5813"/>
            <a:ext cx="9144000" cy="305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4601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histcount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Horizontal axis: variable</a:t>
            </a:r>
          </a:p>
          <a:p>
            <a:r>
              <a:rPr lang="en-US" dirty="0" smtClean="0"/>
              <a:t>Vertical axis: number of reflections per bin</a:t>
            </a:r>
          </a:p>
          <a:p>
            <a:r>
              <a:rPr lang="en-US" dirty="0" smtClean="0"/>
              <a:t>Example: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histcount intensity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31837"/>
            <a:ext cx="9144000" cy="305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3321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histoline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br>
              <a:rPr lang="en-US" dirty="0" smtClean="0"/>
            </a:br>
            <a:r>
              <a:rPr lang="en-US" dirty="0" err="1" smtClean="0"/>
              <a:t>msa</a:t>
            </a:r>
            <a:r>
              <a:rPr lang="en-US" dirty="0" smtClean="0"/>
              <a:t> 0.0</a:t>
            </a:r>
            <a:br>
              <a:rPr lang="en-US" dirty="0" smtClean="0"/>
            </a:br>
            <a:r>
              <a:rPr lang="en-US" dirty="0" err="1" smtClean="0"/>
              <a:t>histoline</a:t>
            </a:r>
            <a:r>
              <a:rPr lang="en-US" dirty="0" smtClean="0"/>
              <a:t> on</a:t>
            </a:r>
            <a:br>
              <a:rPr lang="en-US" dirty="0" smtClean="0"/>
            </a:br>
            <a:r>
              <a:rPr lang="en-US" dirty="0" smtClean="0"/>
              <a:t>plot </a:t>
            </a:r>
            <a:r>
              <a:rPr lang="en-US" dirty="0" err="1" smtClean="0"/>
              <a:t>fompeak</a:t>
            </a:r>
            <a:r>
              <a:rPr lang="en-US" dirty="0" smtClean="0"/>
              <a:t> </a:t>
            </a:r>
            <a:r>
              <a:rPr lang="en-US" dirty="0" err="1" smtClean="0"/>
              <a:t>ioversig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205831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17"/>
          <a:stretch/>
        </p:blipFill>
        <p:spPr>
          <a:xfrm>
            <a:off x="0" y="1857374"/>
            <a:ext cx="9144000" cy="412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7868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696"/>
            <a:ext cx="9144000" cy="30535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4437112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fompeak = 0.01782*ioversig+0.07233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53568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Renninger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command “</a:t>
            </a:r>
            <a:r>
              <a:rPr lang="en-US" dirty="0" err="1" smtClean="0"/>
              <a:t>renninger</a:t>
            </a:r>
            <a:r>
              <a:rPr lang="en-US" dirty="0" smtClean="0"/>
              <a:t>” creates a variable </a:t>
            </a:r>
            <a:r>
              <a:rPr lang="en-US" dirty="0" err="1" smtClean="0"/>
              <a:t>renningerscore</a:t>
            </a:r>
            <a:r>
              <a:rPr lang="en-US" dirty="0" smtClean="0"/>
              <a:t> for every reflection</a:t>
            </a:r>
          </a:p>
          <a:p>
            <a:r>
              <a:rPr lang="en-US" dirty="0" smtClean="0"/>
              <a:t>You may use filters to select reflections based on the </a:t>
            </a:r>
            <a:r>
              <a:rPr lang="en-US" dirty="0" err="1" smtClean="0"/>
              <a:t>renningerscore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630585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</a:t>
            </a:r>
            <a:r>
              <a:rPr lang="en-US" dirty="0" err="1" smtClean="0"/>
              <a:t>Renninger</a:t>
            </a:r>
            <a:r>
              <a:rPr lang="en-US" smtClean="0"/>
              <a:t> effect)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1772816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M. Lutz, A.M.M. </a:t>
            </a:r>
            <a:r>
              <a:rPr lang="en-US" dirty="0" err="1" smtClean="0"/>
              <a:t>Schreurs</a:t>
            </a:r>
            <a:r>
              <a:rPr lang="en-US" dirty="0" smtClean="0"/>
              <a:t>, A.L. </a:t>
            </a:r>
            <a:r>
              <a:rPr lang="en-US" dirty="0" err="1" smtClean="0"/>
              <a:t>Spek</a:t>
            </a:r>
            <a:r>
              <a:rPr lang="en-US" dirty="0" smtClean="0"/>
              <a:t>, M.A.H. </a:t>
            </a:r>
            <a:r>
              <a:rPr lang="en-US" dirty="0" err="1" smtClean="0"/>
              <a:t>Moelands</a:t>
            </a:r>
            <a:r>
              <a:rPr lang="en-US" dirty="0" smtClean="0"/>
              <a:t>, R.J.M. Klein </a:t>
            </a:r>
            <a:r>
              <a:rPr lang="en-US" dirty="0" err="1" smtClean="0"/>
              <a:t>Gebbink</a:t>
            </a:r>
            <a:endParaRPr lang="en-US" dirty="0" smtClean="0"/>
          </a:p>
          <a:p>
            <a:r>
              <a:rPr lang="en-US" dirty="0" err="1" smtClean="0"/>
              <a:t>Acta</a:t>
            </a:r>
            <a:r>
              <a:rPr lang="en-US" dirty="0" smtClean="0"/>
              <a:t> </a:t>
            </a:r>
            <a:r>
              <a:rPr lang="en-US" dirty="0" err="1" smtClean="0"/>
              <a:t>Cryst</a:t>
            </a:r>
            <a:r>
              <a:rPr lang="en-US" dirty="0" smtClean="0"/>
              <a:t>. (2010) C66, m9-m12.</a:t>
            </a:r>
            <a:endParaRPr lang="nl-NL" dirty="0"/>
          </a:p>
        </p:txBody>
      </p:sp>
      <p:pic>
        <p:nvPicPr>
          <p:cNvPr id="2101" name="Picture 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076" y="2474839"/>
            <a:ext cx="5710188" cy="4266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2944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expression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With the command expression you can define your own variables.</a:t>
            </a:r>
          </a:p>
          <a:p>
            <a:r>
              <a:rPr lang="nl-NL" dirty="0" smtClean="0"/>
              <a:t>Example:</a:t>
            </a:r>
          </a:p>
          <a:p>
            <a:pPr lvl="1"/>
            <a:r>
              <a:rPr lang="nl-NL" dirty="0" smtClean="0"/>
              <a:t>expression 1 sind(theta)</a:t>
            </a:r>
          </a:p>
          <a:p>
            <a:pPr lvl="1"/>
            <a:r>
              <a:rPr lang="nl-NL" dirty="0" smtClean="0"/>
              <a:t>plot intensity expr1</a:t>
            </a:r>
          </a:p>
          <a:p>
            <a:r>
              <a:rPr lang="nl-NL" dirty="0" smtClean="0"/>
              <a:t>Example:</a:t>
            </a:r>
          </a:p>
          <a:p>
            <a:pPr lvl="1"/>
            <a:r>
              <a:rPr lang="nl-NL" dirty="0" smtClean="0"/>
              <a:t>expression 2 odd(l)</a:t>
            </a:r>
          </a:p>
          <a:p>
            <a:pPr lvl="1"/>
            <a:r>
              <a:rPr lang="nl-NL" dirty="0" smtClean="0"/>
              <a:t>limit h 0 0 yes</a:t>
            </a:r>
          </a:p>
          <a:p>
            <a:pPr lvl="1"/>
            <a:r>
              <a:rPr lang="nl-NL" dirty="0" smtClean="0"/>
              <a:t>limit k 0 0 yes</a:t>
            </a:r>
          </a:p>
          <a:p>
            <a:pPr lvl="1"/>
            <a:r>
              <a:rPr lang="nl-NL" dirty="0" smtClean="0"/>
              <a:t>plot ioversig expr2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85649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hybrid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With the command hybrid you can mix Eval15 with Eval14 intensities.</a:t>
            </a:r>
          </a:p>
          <a:p>
            <a:r>
              <a:rPr lang="nl-NL" dirty="0" smtClean="0"/>
              <a:t>Example:</a:t>
            </a:r>
            <a:br>
              <a:rPr lang="nl-NL" dirty="0" smtClean="0"/>
            </a:br>
            <a:r>
              <a:rPr lang="nl-NL" dirty="0" smtClean="0"/>
              <a:t>hybrid 5 10</a:t>
            </a:r>
          </a:p>
          <a:p>
            <a:pPr lvl="1"/>
            <a:r>
              <a:rPr lang="nl-NL" dirty="0" smtClean="0"/>
              <a:t>for reflections with I/</a:t>
            </a:r>
            <a:r>
              <a:rPr lang="nl-NL" dirty="0" smtClean="0">
                <a:latin typeface="Symbol" panose="05050102010706020507" pitchFamily="18" charset="2"/>
              </a:rPr>
              <a:t>s</a:t>
            </a:r>
            <a:r>
              <a:rPr lang="nl-NL" dirty="0" smtClean="0"/>
              <a:t>&lt;5: use Eval15</a:t>
            </a:r>
          </a:p>
          <a:p>
            <a:pPr lvl="1"/>
            <a:r>
              <a:rPr lang="nl-NL" dirty="0" smtClean="0"/>
              <a:t>for reflections with I/</a:t>
            </a:r>
            <a:r>
              <a:rPr lang="nl-NL" dirty="0" smtClean="0">
                <a:latin typeface="Symbol" panose="05050102010706020507" pitchFamily="18" charset="2"/>
              </a:rPr>
              <a:t>s</a:t>
            </a:r>
            <a:r>
              <a:rPr lang="nl-NL" dirty="0" smtClean="0"/>
              <a:t>&gt;10 use Eval14</a:t>
            </a:r>
          </a:p>
          <a:p>
            <a:pPr lvl="1"/>
            <a:r>
              <a:rPr lang="nl-NL" dirty="0" smtClean="0"/>
              <a:t>between 5 and 10 mix both intensities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3583770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extractsubset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After “filtering” reflections, you can create a boxfile with a subset of reflections using the command “extractsubset”.</a:t>
            </a:r>
          </a:p>
          <a:p>
            <a:r>
              <a:rPr lang="nl-NL" dirty="0" smtClean="0"/>
              <a:t>An instruction file filename.extr is created.</a:t>
            </a:r>
          </a:p>
          <a:p>
            <a:r>
              <a:rPr lang="nl-NL" dirty="0" smtClean="0"/>
              <a:t>On the linux commandline, run the program “extractshoe” (in the same directory as the original boxfiles).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6549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Instability constant (msa)</a:t>
            </a:r>
            <a:endParaRPr lang="nl-NL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5184354"/>
              </p:ext>
            </p:extLst>
          </p:nvPr>
        </p:nvGraphicFramePr>
        <p:xfrm>
          <a:off x="560554" y="1988840"/>
          <a:ext cx="7971886" cy="635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Equation" r:id="rId3" imgW="3822480" imgH="304560" progId="Equation.3">
                  <p:embed/>
                </p:oleObj>
              </mc:Choice>
              <mc:Fallback>
                <p:oleObj name="Equation" r:id="rId3" imgW="3822480" imgH="3045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0554" y="1988840"/>
                        <a:ext cx="7971886" cy="6356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9552" y="3429000"/>
            <a:ext cx="77768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Defaults:</a:t>
            </a:r>
          </a:p>
          <a:p>
            <a:r>
              <a:rPr lang="nl-NL" sz="2800" dirty="0" smtClean="0"/>
              <a:t>kfactor: 1.0</a:t>
            </a:r>
          </a:p>
          <a:p>
            <a:r>
              <a:rPr lang="nl-NL" sz="2800" dirty="0" smtClean="0"/>
              <a:t>sigmafactor: 1.0</a:t>
            </a:r>
          </a:p>
          <a:p>
            <a:r>
              <a:rPr lang="nl-NL" sz="2800" dirty="0" smtClean="0"/>
              <a:t>msapower: 2.0</a:t>
            </a:r>
          </a:p>
          <a:p>
            <a:r>
              <a:rPr lang="nl-NL" sz="2800" dirty="0" smtClean="0"/>
              <a:t>msa: 0.02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872180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57"/>
          <a:stretch/>
        </p:blipFill>
        <p:spPr>
          <a:xfrm>
            <a:off x="0" y="1828800"/>
            <a:ext cx="9144000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509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Global overview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rshell</a:t>
            </a:r>
          </a:p>
          <a:p>
            <a:r>
              <a:rPr lang="nl-NL" dirty="0" smtClean="0"/>
              <a:t>rint</a:t>
            </a:r>
          </a:p>
          <a:p>
            <a:r>
              <a:rPr lang="nl-NL" dirty="0" smtClean="0"/>
              <a:t>rlaue / </a:t>
            </a:r>
            <a:r>
              <a:rPr lang="nl-NL" dirty="0" smtClean="0"/>
              <a:t>rpg</a:t>
            </a:r>
          </a:p>
          <a:p>
            <a:r>
              <a:rPr lang="nl-NL" dirty="0" smtClean="0"/>
              <a:t>flagall</a:t>
            </a:r>
            <a:endParaRPr lang="nl-NL" dirty="0" smtClean="0"/>
          </a:p>
          <a:p>
            <a:r>
              <a:rPr lang="nl-NL" dirty="0" smtClean="0"/>
              <a:t>icr</a:t>
            </a:r>
          </a:p>
          <a:p>
            <a:r>
              <a:rPr lang="nl-NL" dirty="0" smtClean="0"/>
              <a:t>plot</a:t>
            </a:r>
          </a:p>
          <a:p>
            <a:pPr lvl="1"/>
            <a:r>
              <a:rPr lang="nl-NL" dirty="0" smtClean="0"/>
              <a:t>plot shifthor</a:t>
            </a:r>
          </a:p>
          <a:p>
            <a:pPr lvl="1"/>
            <a:r>
              <a:rPr lang="nl-NL" dirty="0" smtClean="0"/>
              <a:t>plot shiftver</a:t>
            </a:r>
          </a:p>
          <a:p>
            <a:pPr lvl="1"/>
            <a:r>
              <a:rPr lang="nl-NL" dirty="0" smtClean="0"/>
              <a:t>plot shiftrot</a:t>
            </a:r>
          </a:p>
          <a:p>
            <a:r>
              <a:rPr lang="nl-NL" dirty="0" smtClean="0"/>
              <a:t>listrefl bad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668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rshell</a:t>
            </a:r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43"/>
          <a:stretch/>
        </p:blipFill>
        <p:spPr>
          <a:xfrm>
            <a:off x="0" y="1838324"/>
            <a:ext cx="9144000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939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rint</a:t>
            </a:r>
            <a:endParaRPr lang="nl-N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63"/>
          <a:stretch/>
        </p:blipFill>
        <p:spPr>
          <a:xfrm>
            <a:off x="0" y="2533650"/>
            <a:ext cx="9144000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546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rlaue / rpg</a:t>
            </a:r>
            <a:endParaRPr lang="nl-N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46"/>
          <a:stretch/>
        </p:blipFill>
        <p:spPr>
          <a:xfrm>
            <a:off x="0" y="1552574"/>
            <a:ext cx="9144000" cy="44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686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1962</TotalTime>
  <Words>471</Words>
  <Application>Microsoft Office PowerPoint</Application>
  <PresentationFormat>On-screen Show (4:3)</PresentationFormat>
  <Paragraphs>110</Paragraphs>
  <Slides>35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Office Theme</vt:lpstr>
      <vt:lpstr>Equation</vt:lpstr>
      <vt:lpstr>any</vt:lpstr>
      <vt:lpstr>help</vt:lpstr>
      <vt:lpstr>PowerPoint Presentation</vt:lpstr>
      <vt:lpstr>Instability constant (msa)</vt:lpstr>
      <vt:lpstr>PowerPoint Presentation</vt:lpstr>
      <vt:lpstr>Global overview</vt:lpstr>
      <vt:lpstr>rshell</vt:lpstr>
      <vt:lpstr>rint</vt:lpstr>
      <vt:lpstr>rlaue / rpg</vt:lpstr>
      <vt:lpstr>icr</vt:lpstr>
      <vt:lpstr>plot shifthor</vt:lpstr>
      <vt:lpstr>plot shiftver</vt:lpstr>
      <vt:lpstr>plot shiftrot</vt:lpstr>
      <vt:lpstr>listrefl bad</vt:lpstr>
      <vt:lpstr>go</vt:lpstr>
      <vt:lpstr>Output files</vt:lpstr>
      <vt:lpstr>Filters</vt:lpstr>
      <vt:lpstr>Variables</vt:lpstr>
      <vt:lpstr>Plot</vt:lpstr>
      <vt:lpstr>plot</vt:lpstr>
      <vt:lpstr>plotrefl</vt:lpstr>
      <vt:lpstr>plot2d</vt:lpstr>
      <vt:lpstr>plotc</vt:lpstr>
      <vt:lpstr>plotray</vt:lpstr>
      <vt:lpstr>Colourtype</vt:lpstr>
      <vt:lpstr>Histograms</vt:lpstr>
      <vt:lpstr>histo</vt:lpstr>
      <vt:lpstr>histcount</vt:lpstr>
      <vt:lpstr>histoline</vt:lpstr>
      <vt:lpstr>PowerPoint Presentation</vt:lpstr>
      <vt:lpstr>Renninger</vt:lpstr>
      <vt:lpstr>Example (Renninger effect)</vt:lpstr>
      <vt:lpstr>expression</vt:lpstr>
      <vt:lpstr>hybrid</vt:lpstr>
      <vt:lpstr>extractsubset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Lutz</dc:creator>
  <cp:lastModifiedBy>Martin Lutz</cp:lastModifiedBy>
  <cp:revision>41</cp:revision>
  <dcterms:created xsi:type="dcterms:W3CDTF">2014-07-21T14:41:43Z</dcterms:created>
  <dcterms:modified xsi:type="dcterms:W3CDTF">2014-08-29T11:56:46Z</dcterms:modified>
</cp:coreProperties>
</file>