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85" r:id="rId3"/>
    <p:sldId id="286" r:id="rId4"/>
    <p:sldId id="266" r:id="rId5"/>
    <p:sldId id="26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87" r:id="rId15"/>
    <p:sldId id="288" r:id="rId16"/>
    <p:sldId id="289" r:id="rId17"/>
    <p:sldId id="290" r:id="rId18"/>
    <p:sldId id="264" r:id="rId19"/>
    <p:sldId id="265" r:id="rId20"/>
    <p:sldId id="284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3856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5178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6447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84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5798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798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77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577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4602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114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130C5-9F71-4A50-B3D6-57954359494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377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130C5-9F71-4A50-B3D6-57954359494E}" type="datetimeFigureOut">
              <a:rPr lang="nl-NL" smtClean="0"/>
              <a:t>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2B12F-8757-4702-898F-779E1DD0C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40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yst.chem.uu.nl/lutz" TargetMode="External"/><Relationship Id="rId2" Type="http://schemas.openxmlformats.org/officeDocument/2006/relationships/hyperlink" Target="mailto:m.lutz@uu.n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Eval15 integration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l-NL" dirty="0" smtClean="0"/>
              <a:t>Martin Lutz</a:t>
            </a:r>
            <a:br>
              <a:rPr lang="nl-NL" dirty="0" smtClean="0"/>
            </a:br>
            <a:r>
              <a:rPr lang="nl-NL" dirty="0" smtClean="0"/>
              <a:t>Crystal and Structural Chemistry</a:t>
            </a:r>
            <a:br>
              <a:rPr lang="nl-NL" dirty="0" smtClean="0"/>
            </a:br>
            <a:r>
              <a:rPr lang="nl-NL" dirty="0" smtClean="0"/>
              <a:t>Bijvoet Center for Biomolecular Research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Utrecht University</a:t>
            </a:r>
            <a:br>
              <a:rPr lang="nl-NL" dirty="0" smtClean="0"/>
            </a:br>
            <a:r>
              <a:rPr lang="nl-NL" dirty="0" smtClean="0"/>
              <a:t>The </a:t>
            </a:r>
            <a:r>
              <a:rPr lang="nl-NL" dirty="0" smtClean="0"/>
              <a:t>Netherlands</a:t>
            </a:r>
          </a:p>
          <a:p>
            <a:r>
              <a:rPr lang="nl-NL" dirty="0" smtClean="0">
                <a:hlinkClick r:id="rId2"/>
              </a:rPr>
              <a:t>m.lutz@uu.nl</a:t>
            </a:r>
            <a:endParaRPr lang="nl-NL" dirty="0" smtClean="0"/>
          </a:p>
          <a:p>
            <a:r>
              <a:rPr lang="nl-NL" dirty="0" smtClean="0">
                <a:hlinkClick r:id="rId3"/>
              </a:rPr>
              <a:t>http://www.cryst.chem.uu.nl/lutz</a:t>
            </a: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08133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dirax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Indexing program</a:t>
            </a:r>
          </a:p>
          <a:p>
            <a:r>
              <a:rPr lang="nl-NL" dirty="0" smtClean="0"/>
              <a:t>A.J.M. Duisenberg (1992). </a:t>
            </a:r>
            <a:r>
              <a:rPr lang="nl-NL" i="1" dirty="0" smtClean="0"/>
              <a:t>J. Appl. Cryst. </a:t>
            </a:r>
            <a:r>
              <a:rPr lang="nl-NL" u="sng" dirty="0" smtClean="0"/>
              <a:t>25</a:t>
            </a:r>
            <a:r>
              <a:rPr lang="nl-NL" dirty="0" smtClean="0"/>
              <a:t>, 92-96</a:t>
            </a:r>
          </a:p>
          <a:p>
            <a:r>
              <a:rPr lang="nl-NL" dirty="0" smtClean="0"/>
              <a:t>Input file:</a:t>
            </a:r>
          </a:p>
          <a:p>
            <a:pPr lvl="1"/>
            <a:r>
              <a:rPr lang="nl-NL" dirty="0" smtClean="0"/>
              <a:t>name.drx</a:t>
            </a:r>
          </a:p>
          <a:p>
            <a:r>
              <a:rPr lang="nl-NL" dirty="0" smtClean="0"/>
              <a:t>Result file:</a:t>
            </a:r>
          </a:p>
          <a:p>
            <a:pPr lvl="1"/>
            <a:r>
              <a:rPr lang="nl-NL" dirty="0" smtClean="0"/>
              <a:t>name.rmat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816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peakref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Refinement of orientation matrix and diffractometer configuration</a:t>
            </a:r>
          </a:p>
          <a:p>
            <a:r>
              <a:rPr lang="nl-NL" dirty="0" smtClean="0"/>
              <a:t>Input files:</a:t>
            </a:r>
          </a:p>
          <a:p>
            <a:pPr lvl="1"/>
            <a:r>
              <a:rPr lang="nl-NL" dirty="0" smtClean="0"/>
              <a:t>name.rmat</a:t>
            </a:r>
          </a:p>
          <a:p>
            <a:pPr lvl="1"/>
            <a:r>
              <a:rPr lang="nl-NL" dirty="0" smtClean="0"/>
              <a:t>name.pk</a:t>
            </a:r>
          </a:p>
          <a:p>
            <a:r>
              <a:rPr lang="nl-NL" dirty="0" smtClean="0"/>
              <a:t>Result files:</a:t>
            </a:r>
          </a:p>
          <a:p>
            <a:pPr lvl="1"/>
            <a:r>
              <a:rPr lang="nl-NL" dirty="0" smtClean="0"/>
              <a:t>name.rmat</a:t>
            </a:r>
          </a:p>
          <a:p>
            <a:pPr lvl="1"/>
            <a:r>
              <a:rPr lang="nl-NL" dirty="0" smtClean="0"/>
              <a:t>detalign.vic, goniostat.vic</a:t>
            </a:r>
          </a:p>
        </p:txBody>
      </p:sp>
    </p:spTree>
    <p:extLst>
      <p:ext uri="{BB962C8B-B14F-4D97-AF65-F5344CB8AC3E}">
        <p14:creationId xmlns:p14="http://schemas.microsoft.com/office/powerpoint/2010/main" val="2772508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rmatrix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Find standard setting of unit cell</a:t>
            </a:r>
            <a:br>
              <a:rPr lang="nl-NL" dirty="0" smtClean="0"/>
            </a:br>
            <a:r>
              <a:rPr lang="nl-NL" dirty="0" smtClean="0"/>
              <a:t>(Bravais centering)</a:t>
            </a:r>
          </a:p>
          <a:p>
            <a:r>
              <a:rPr lang="nl-NL" dirty="0" smtClean="0"/>
              <a:t>Input file:</a:t>
            </a:r>
          </a:p>
          <a:p>
            <a:pPr lvl="1"/>
            <a:r>
              <a:rPr lang="nl-NL" dirty="0" smtClean="0"/>
              <a:t>name.rmat</a:t>
            </a:r>
          </a:p>
          <a:p>
            <a:r>
              <a:rPr lang="nl-NL" dirty="0" smtClean="0"/>
              <a:t>Output file:</a:t>
            </a:r>
          </a:p>
          <a:p>
            <a:pPr lvl="1"/>
            <a:r>
              <a:rPr lang="nl-NL" dirty="0" smtClean="0"/>
              <a:t>name.rmat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6093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Create boxfiles with “view”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Create macro files for “view” using </a:t>
            </a:r>
            <a:r>
              <a:rPr lang="nl-NL" dirty="0" smtClean="0">
                <a:solidFill>
                  <a:srgbClr val="00B050"/>
                </a:solidFill>
              </a:rPr>
              <a:t>builddatcol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view @datcol</a:t>
            </a:r>
          </a:p>
          <a:p>
            <a:r>
              <a:rPr lang="nl-NL" dirty="0" smtClean="0"/>
              <a:t>Result files:</a:t>
            </a:r>
          </a:p>
          <a:p>
            <a:pPr lvl="1"/>
            <a:r>
              <a:rPr lang="nl-NL" dirty="0" smtClean="0"/>
              <a:t>*.shoe</a:t>
            </a:r>
          </a:p>
        </p:txBody>
      </p:sp>
    </p:spTree>
    <p:extLst>
      <p:ext uri="{BB962C8B-B14F-4D97-AF65-F5344CB8AC3E}">
        <p14:creationId xmlns:p14="http://schemas.microsoft.com/office/powerpoint/2010/main" val="366939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Integrate the boxfiles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Create Eval15 configuration files with </a:t>
            </a:r>
            <a:r>
              <a:rPr lang="nl-NL" dirty="0" smtClean="0">
                <a:solidFill>
                  <a:srgbClr val="00B050"/>
                </a:solidFill>
              </a:rPr>
              <a:t>buildeval15</a:t>
            </a:r>
          </a:p>
          <a:p>
            <a:r>
              <a:rPr lang="nl-NL" dirty="0" smtClean="0"/>
              <a:t>Interactively check the profile prediction with </a:t>
            </a:r>
            <a:r>
              <a:rPr lang="nl-NL" dirty="0" smtClean="0">
                <a:solidFill>
                  <a:srgbClr val="00B050"/>
                </a:solidFill>
              </a:rPr>
              <a:t>eval15</a:t>
            </a:r>
          </a:p>
          <a:p>
            <a:r>
              <a:rPr lang="nl-NL" dirty="0" smtClean="0"/>
              <a:t>Integrate all boxfiles with </a:t>
            </a:r>
            <a:r>
              <a:rPr lang="nl-NL" dirty="0" smtClean="0">
                <a:solidFill>
                  <a:srgbClr val="00B050"/>
                </a:solidFill>
              </a:rPr>
              <a:t>eval15all</a:t>
            </a:r>
            <a:endParaRPr lang="nl-N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57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“Parallel processing”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You can use different processors for the integration</a:t>
            </a:r>
          </a:p>
          <a:p>
            <a:r>
              <a:rPr lang="nl-NL" dirty="0" smtClean="0"/>
              <a:t>Create a file ~/hosts which contains the computernames for login with ssh (with passkey)</a:t>
            </a:r>
          </a:p>
          <a:p>
            <a:r>
              <a:rPr lang="nl-NL" dirty="0" smtClean="0"/>
              <a:t>Alternatively create a file “computers” in the local directory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batchsetup set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batchstart</a:t>
            </a:r>
            <a:endParaRPr lang="nl-N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8520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Queing system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If you are using Eval15 regularly on a computer cluster, we recommend to use the </a:t>
            </a:r>
            <a:r>
              <a:rPr lang="nl-NL" dirty="0" smtClean="0">
                <a:solidFill>
                  <a:srgbClr val="00B050"/>
                </a:solidFill>
              </a:rPr>
              <a:t>gridengine</a:t>
            </a:r>
            <a:r>
              <a:rPr lang="nl-NL" dirty="0" smtClean="0"/>
              <a:t> (probably included in your linux distribution)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5202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any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B050"/>
                </a:solidFill>
              </a:rPr>
              <a:t>any read final.y.gz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hklf4</a:t>
            </a:r>
            <a:r>
              <a:rPr lang="nl-NL" dirty="0" smtClean="0"/>
              <a:t> (writes reflections in SHELX format)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pk</a:t>
            </a:r>
            <a:r>
              <a:rPr lang="nl-NL" dirty="0" smtClean="0"/>
              <a:t> (writes impact positions for peakref)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0236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Helper programs related to “view”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tunebeamstop</a:t>
            </a:r>
          </a:p>
          <a:p>
            <a:r>
              <a:rPr lang="nl-NL" dirty="0" smtClean="0"/>
              <a:t>scancheck / scancheckplot</a:t>
            </a:r>
          </a:p>
          <a:p>
            <a:r>
              <a:rPr lang="nl-NL" dirty="0" smtClean="0"/>
              <a:t>buildscc / scanplot</a:t>
            </a:r>
          </a:p>
          <a:p>
            <a:r>
              <a:rPr lang="nl-NL" dirty="0" smtClean="0"/>
              <a:t>imagesum</a:t>
            </a:r>
          </a:p>
          <a:p>
            <a:r>
              <a:rPr lang="nl-NL" dirty="0" smtClean="0"/>
              <a:t>low3</a:t>
            </a:r>
          </a:p>
          <a:p>
            <a:r>
              <a:rPr lang="nl-NL" dirty="0" smtClean="0"/>
              <a:t>buildrest</a:t>
            </a:r>
          </a:p>
          <a:p>
            <a:r>
              <a:rPr lang="nl-NL" dirty="0" smtClean="0"/>
              <a:t>buildphichi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840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Helper programs related to unit cell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rmatrix</a:t>
            </a:r>
          </a:p>
          <a:p>
            <a:r>
              <a:rPr lang="nl-NL" dirty="0" smtClean="0"/>
              <a:t>cell</a:t>
            </a:r>
          </a:p>
          <a:p>
            <a:r>
              <a:rPr lang="nl-NL" dirty="0" smtClean="0"/>
              <a:t>cellplot</a:t>
            </a:r>
          </a:p>
          <a:p>
            <a:r>
              <a:rPr lang="nl-NL" dirty="0" smtClean="0"/>
              <a:t>2view</a:t>
            </a:r>
          </a:p>
          <a:p>
            <a:r>
              <a:rPr lang="nl-NL" dirty="0" smtClean="0"/>
              <a:t>p4p2rmat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4674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2708920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A.M.M. </a:t>
            </a:r>
            <a:r>
              <a:rPr lang="en-US" sz="2400" dirty="0" err="1"/>
              <a:t>Schreurs</a:t>
            </a:r>
            <a:r>
              <a:rPr lang="en-US" sz="2400" dirty="0"/>
              <a:t>, X. Xian, L.M.J. Kroon-</a:t>
            </a:r>
            <a:r>
              <a:rPr lang="en-US" sz="2400" dirty="0" err="1"/>
              <a:t>Batenburg</a:t>
            </a:r>
            <a:r>
              <a:rPr lang="en-US" sz="2400" dirty="0" smtClean="0"/>
              <a:t>,</a:t>
            </a:r>
          </a:p>
          <a:p>
            <a:r>
              <a:rPr lang="en-US" sz="2400" i="1" dirty="0" smtClean="0"/>
              <a:t>J</a:t>
            </a:r>
            <a:r>
              <a:rPr lang="en-US" sz="2400" i="1" dirty="0"/>
              <a:t>. Appl. </a:t>
            </a:r>
            <a:r>
              <a:rPr lang="en-US" sz="2400" i="1" dirty="0" err="1"/>
              <a:t>Cryst</a:t>
            </a:r>
            <a:r>
              <a:rPr lang="en-US" sz="2400" i="1" dirty="0"/>
              <a:t>.</a:t>
            </a:r>
            <a:r>
              <a:rPr lang="en-US" sz="2400" dirty="0"/>
              <a:t> (2010). </a:t>
            </a:r>
            <a:r>
              <a:rPr lang="en-US" sz="2400" b="1" dirty="0"/>
              <a:t>43</a:t>
            </a:r>
            <a:r>
              <a:rPr lang="en-US" sz="2400" dirty="0"/>
              <a:t>, 70-82</a:t>
            </a:r>
            <a:r>
              <a:rPr lang="en-US" sz="2400" dirty="0" smtClean="0"/>
              <a:t>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19841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Helper programs for reflection data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anafcf</a:t>
            </a:r>
          </a:p>
          <a:p>
            <a:r>
              <a:rPr lang="nl-NL" dirty="0" smtClean="0"/>
              <a:t>loglog</a:t>
            </a:r>
          </a:p>
          <a:p>
            <a:r>
              <a:rPr lang="nl-NL" dirty="0" smtClean="0"/>
              <a:t>mergehklf5</a:t>
            </a:r>
          </a:p>
          <a:p>
            <a:r>
              <a:rPr lang="nl-NL" dirty="0" smtClean="0"/>
              <a:t>plotcosines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6549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Academic development</a:t>
            </a:r>
          </a:p>
          <a:p>
            <a:r>
              <a:rPr lang="nl-NL" dirty="0" smtClean="0"/>
              <a:t>Aim: meet the requirements of the researcher</a:t>
            </a:r>
          </a:p>
          <a:p>
            <a:r>
              <a:rPr lang="nl-NL" dirty="0" smtClean="0"/>
              <a:t>Aim: data quality</a:t>
            </a:r>
          </a:p>
          <a:p>
            <a:r>
              <a:rPr lang="nl-NL" dirty="0" smtClean="0"/>
              <a:t>Aim: deal with </a:t>
            </a:r>
            <a:r>
              <a:rPr lang="en-US" dirty="0" smtClean="0"/>
              <a:t>“standard” cases</a:t>
            </a:r>
          </a:p>
          <a:p>
            <a:r>
              <a:rPr lang="en-US" dirty="0" smtClean="0"/>
              <a:t>Aim: deal with “difficult” cases</a:t>
            </a:r>
            <a:endParaRPr lang="nl-NL" dirty="0" smtClean="0"/>
          </a:p>
          <a:p>
            <a:r>
              <a:rPr lang="nl-NL" dirty="0" smtClean="0"/>
              <a:t>Lower priority: user interface</a:t>
            </a:r>
          </a:p>
          <a:p>
            <a:r>
              <a:rPr lang="nl-NL" dirty="0" smtClean="0"/>
              <a:t>Lower priority: speed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785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General impact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880918" y="4192414"/>
            <a:ext cx="831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000" dirty="0">
                <a:solidFill>
                  <a:schemeClr val="tx2"/>
                </a:solidFill>
                <a:latin typeface="Comic Sans MS" pitchFamily="66" charset="0"/>
              </a:rPr>
              <a:t>focus</a:t>
            </a:r>
          </a:p>
        </p:txBody>
      </p:sp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1575493" y="3460576"/>
            <a:ext cx="3276600" cy="3276600"/>
          </a:xfrm>
          <a:prstGeom prst="ellipse">
            <a:avLst/>
          </a:prstGeom>
          <a:noFill/>
          <a:ln w="38100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>
              <a:latin typeface="Comic Sans MS" pitchFamily="66" charset="0"/>
            </a:endParaRPr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1575493" y="4832176"/>
            <a:ext cx="3276600" cy="533400"/>
          </a:xfrm>
          <a:prstGeom prst="ellipse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>
              <a:latin typeface="Comic Sans MS" pitchFamily="66" charset="0"/>
            </a:endParaRPr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1880293" y="3993976"/>
            <a:ext cx="2743200" cy="457200"/>
          </a:xfrm>
          <a:prstGeom prst="ellipse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>
              <a:latin typeface="Comic Sans MS" pitchFamily="66" charset="0"/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4852093" y="2622376"/>
            <a:ext cx="0" cy="4191000"/>
          </a:xfrm>
          <a:prstGeom prst="line">
            <a:avLst/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3251893" y="5060776"/>
            <a:ext cx="1600200" cy="0"/>
          </a:xfrm>
          <a:prstGeom prst="line">
            <a:avLst/>
          </a:prstGeom>
          <a:noFill/>
          <a:ln w="3175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>
              <a:latin typeface="Comic Sans MS" pitchFamily="66" charset="0"/>
            </a:endParaRPr>
          </a:p>
        </p:txBody>
      </p:sp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4028553" y="4078114"/>
            <a:ext cx="1524000" cy="228600"/>
          </a:xfrm>
          <a:prstGeom prst="ellipse">
            <a:avLst/>
          </a:prstGeom>
          <a:noFill/>
          <a:ln w="28575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l-NL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 flipH="1">
            <a:off x="813493" y="5060776"/>
            <a:ext cx="24384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rot="445016" flipH="1" flipV="1">
            <a:off x="4280593" y="4298776"/>
            <a:ext cx="614363" cy="736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>
              <a:latin typeface="Comic Sans MS" pitchFamily="66" charset="0"/>
            </a:endParaRPr>
          </a:p>
        </p:txBody>
      </p:sp>
      <p:sp>
        <p:nvSpPr>
          <p:cNvPr id="12" name="Arc 13"/>
          <p:cNvSpPr>
            <a:spLocks/>
          </p:cNvSpPr>
          <p:nvPr/>
        </p:nvSpPr>
        <p:spPr bwMode="auto">
          <a:xfrm flipH="1">
            <a:off x="4448868" y="4806776"/>
            <a:ext cx="136525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>
              <a:latin typeface="Comic Sans MS" pitchFamily="66" charset="0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3914079" y="4638501"/>
            <a:ext cx="68480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Comic Sans MS" pitchFamily="66" charset="0"/>
              </a:rPr>
              <a:t>90-</a:t>
            </a:r>
            <a:r>
              <a:rPr lang="el-GR" sz="1600" b="1" dirty="0" smtClean="0">
                <a:solidFill>
                  <a:srgbClr val="FF0000"/>
                </a:solidFill>
                <a:latin typeface="Comic Sans MS" pitchFamily="66" charset="0"/>
              </a:rPr>
              <a:t>θ</a:t>
            </a:r>
            <a:endParaRPr lang="en-GB" sz="1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V="1">
            <a:off x="3175693" y="2622376"/>
            <a:ext cx="3511550" cy="24384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>
              <a:latin typeface="Comic Sans MS" pitchFamily="66" charset="0"/>
            </a:endParaRPr>
          </a:p>
        </p:txBody>
      </p:sp>
      <p:sp>
        <p:nvSpPr>
          <p:cNvPr id="15" name="AutoShape 16"/>
          <p:cNvSpPr>
            <a:spLocks noChangeArrowheads="1"/>
          </p:cNvSpPr>
          <p:nvPr/>
        </p:nvSpPr>
        <p:spPr bwMode="auto">
          <a:xfrm>
            <a:off x="4686993" y="2193751"/>
            <a:ext cx="288925" cy="323850"/>
          </a:xfrm>
          <a:prstGeom prst="curvedRightArrow">
            <a:avLst>
              <a:gd name="adj1" fmla="val 22418"/>
              <a:gd name="adj2" fmla="val 44835"/>
              <a:gd name="adj3" fmla="val 33333"/>
            </a:avLst>
          </a:prstGeom>
          <a:solidFill>
            <a:srgbClr val="0000FF"/>
          </a:solidFill>
          <a:ln w="3810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nl-NL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4229793" y="2060401"/>
            <a:ext cx="3593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l-GR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ω</a:t>
            </a:r>
            <a:endParaRPr lang="en-GB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344373" y="1479376"/>
            <a:ext cx="43059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Symbol" pitchFamily="18" charset="2"/>
              <a:buChar char="w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 rotation to Bragg condition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at </a:t>
            </a:r>
            <a:r>
              <a:rPr lang="el-GR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ζ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: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6842172" y="2385839"/>
            <a:ext cx="19062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000" dirty="0">
                <a:solidFill>
                  <a:srgbClr val="FF6600"/>
                </a:solidFill>
                <a:latin typeface="Comic Sans MS" pitchFamily="66" charset="0"/>
              </a:rPr>
              <a:t>central impact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4943391" y="1479376"/>
            <a:ext cx="35750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b="1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cos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Symbol" pitchFamily="18" charset="2"/>
              </a:rPr>
              <a:t>z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 = (sin 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Symbol" pitchFamily="18" charset="2"/>
              </a:rPr>
              <a:t>q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-sin </a:t>
            </a:r>
            <a:r>
              <a:rPr lang="en-GB" b="1" dirty="0" err="1" smtClean="0">
                <a:solidFill>
                  <a:schemeClr val="bg1">
                    <a:lumMod val="50000"/>
                  </a:schemeClr>
                </a:solidFill>
                <a:latin typeface="Symbol" pitchFamily="18" charset="2"/>
              </a:rPr>
              <a:t>c</a:t>
            </a:r>
            <a:r>
              <a:rPr lang="en-GB" b="1" baseline="-25000" dirty="0" err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fk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)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/(</a:t>
            </a:r>
            <a:r>
              <a:rPr lang="en-GB" b="1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cos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en-GB" b="1" dirty="0" err="1">
                <a:solidFill>
                  <a:schemeClr val="bg1">
                    <a:lumMod val="50000"/>
                  </a:schemeClr>
                </a:solidFill>
                <a:latin typeface="Symbol" pitchFamily="18" charset="2"/>
              </a:rPr>
              <a:t>c</a:t>
            </a:r>
            <a:r>
              <a:rPr lang="en-GB" b="1" baseline="-25000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fk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en-GB" b="1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cos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Symbol" pitchFamily="18" charset="2"/>
              </a:rPr>
              <a:t>c)</a:t>
            </a: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5845868" y="4533726"/>
            <a:ext cx="2800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000" dirty="0">
                <a:solidFill>
                  <a:srgbClr val="00B050"/>
                </a:solidFill>
                <a:latin typeface="Comic Sans MS" pitchFamily="66" charset="0"/>
              </a:rPr>
              <a:t>crystal size and shape</a:t>
            </a:r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6544368" y="4865514"/>
            <a:ext cx="1847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7030A0"/>
                </a:solidFill>
                <a:latin typeface="Comic Sans MS" pitchFamily="66" charset="0"/>
              </a:rPr>
              <a:t>mosaic spread</a:t>
            </a:r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6620568" y="3755851"/>
            <a:ext cx="1493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00B0F0"/>
                </a:solidFill>
                <a:latin typeface="Comic Sans MS" pitchFamily="66" charset="0"/>
              </a:rPr>
              <a:t>wavelength</a:t>
            </a:r>
          </a:p>
        </p:txBody>
      </p:sp>
      <p:sp>
        <p:nvSpPr>
          <p:cNvPr id="23" name="Rectangle 25"/>
          <p:cNvSpPr>
            <a:spLocks noChangeArrowheads="1"/>
          </p:cNvSpPr>
          <p:nvPr/>
        </p:nvSpPr>
        <p:spPr bwMode="auto">
          <a:xfrm>
            <a:off x="3096318" y="4997276"/>
            <a:ext cx="157163" cy="12700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2016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nl-NL">
              <a:latin typeface="Comic Sans MS" pitchFamily="66" charset="0"/>
            </a:endParaRPr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3174106" y="5030614"/>
            <a:ext cx="5533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dirty="0" err="1">
                <a:solidFill>
                  <a:srgbClr val="00B050"/>
                </a:solidFill>
                <a:latin typeface="Comic Sans MS" pitchFamily="66" charset="0"/>
              </a:rPr>
              <a:t>k</a:t>
            </a:r>
            <a:r>
              <a:rPr lang="en-GB" sz="1800" dirty="0" err="1">
                <a:solidFill>
                  <a:srgbClr val="0000FF"/>
                </a:solidFill>
                <a:latin typeface="Comic Sans MS" pitchFamily="66" charset="0"/>
              </a:rPr>
              <a:t>,</a:t>
            </a:r>
            <a:r>
              <a:rPr lang="en-GB" sz="1800" dirty="0" err="1">
                <a:solidFill>
                  <a:srgbClr val="7030A0"/>
                </a:solidFill>
                <a:latin typeface="Comic Sans MS" pitchFamily="66" charset="0"/>
              </a:rPr>
              <a:t>m</a:t>
            </a:r>
            <a:endParaRPr lang="en-GB" sz="1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2010468" y="3316114"/>
            <a:ext cx="5565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b="1" dirty="0" smtClean="0">
                <a:solidFill>
                  <a:srgbClr val="00B0F0"/>
                </a:solidFill>
                <a:latin typeface="Comic Sans MS" pitchFamily="66" charset="0"/>
              </a:rPr>
              <a:t>1/</a:t>
            </a:r>
            <a:r>
              <a:rPr lang="el-GR" sz="1800" b="1" dirty="0" smtClean="0">
                <a:solidFill>
                  <a:srgbClr val="00B0F0"/>
                </a:solidFill>
                <a:latin typeface="Comic Sans MS" pitchFamily="66" charset="0"/>
              </a:rPr>
              <a:t>λ</a:t>
            </a:r>
            <a:endParaRPr lang="en-GB" sz="1800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26" name="Line 29"/>
          <p:cNvSpPr>
            <a:spLocks noChangeShapeType="1"/>
          </p:cNvSpPr>
          <p:nvPr/>
        </p:nvSpPr>
        <p:spPr bwMode="auto">
          <a:xfrm>
            <a:off x="7233343" y="5262389"/>
            <a:ext cx="12700" cy="535979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>
              <a:latin typeface="Comic Sans MS" pitchFamily="66" charset="0"/>
            </a:endParaRPr>
          </a:p>
        </p:txBody>
      </p:sp>
      <p:grpSp>
        <p:nvGrpSpPr>
          <p:cNvPr id="27" name="Group 30"/>
          <p:cNvGrpSpPr>
            <a:grpSpLocks/>
          </p:cNvGrpSpPr>
          <p:nvPr/>
        </p:nvGrpSpPr>
        <p:grpSpPr bwMode="auto">
          <a:xfrm>
            <a:off x="834503" y="3249438"/>
            <a:ext cx="5873750" cy="1816100"/>
            <a:chOff x="564" y="1632"/>
            <a:chExt cx="3700" cy="1144"/>
          </a:xfrm>
        </p:grpSpPr>
        <p:sp>
          <p:nvSpPr>
            <p:cNvPr id="28" name="Line 31"/>
            <p:cNvSpPr>
              <a:spLocks noChangeShapeType="1"/>
            </p:cNvSpPr>
            <p:nvPr/>
          </p:nvSpPr>
          <p:spPr bwMode="auto">
            <a:xfrm flipV="1">
              <a:off x="564" y="2744"/>
              <a:ext cx="1521" cy="16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>
                <a:latin typeface="Comic Sans MS" pitchFamily="66" charset="0"/>
              </a:endParaRPr>
            </a:p>
          </p:txBody>
        </p:sp>
        <p:sp>
          <p:nvSpPr>
            <p:cNvPr id="29" name="Line 32"/>
            <p:cNvSpPr>
              <a:spLocks noChangeShapeType="1"/>
            </p:cNvSpPr>
            <p:nvPr/>
          </p:nvSpPr>
          <p:spPr bwMode="auto">
            <a:xfrm flipV="1">
              <a:off x="2085" y="1632"/>
              <a:ext cx="2179" cy="1112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>
                <a:latin typeface="Comic Sans MS" pitchFamily="66" charset="0"/>
              </a:endParaRPr>
            </a:p>
          </p:txBody>
        </p:sp>
        <p:sp>
          <p:nvSpPr>
            <p:cNvPr id="30" name="Line 33"/>
            <p:cNvSpPr>
              <a:spLocks noChangeShapeType="1"/>
            </p:cNvSpPr>
            <p:nvPr/>
          </p:nvSpPr>
          <p:spPr bwMode="auto">
            <a:xfrm flipH="1" flipV="1">
              <a:off x="3004" y="2288"/>
              <a:ext cx="104" cy="4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>
                <a:latin typeface="Comic Sans MS" pitchFamily="66" charset="0"/>
              </a:endParaRPr>
            </a:p>
          </p:txBody>
        </p:sp>
      </p:grpSp>
      <p:sp>
        <p:nvSpPr>
          <p:cNvPr id="31" name="Line 35"/>
          <p:cNvSpPr>
            <a:spLocks noChangeShapeType="1"/>
          </p:cNvSpPr>
          <p:nvPr/>
        </p:nvSpPr>
        <p:spPr bwMode="auto">
          <a:xfrm flipH="1" flipV="1">
            <a:off x="4090093" y="4105101"/>
            <a:ext cx="762000" cy="920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>
              <a:latin typeface="Comic Sans MS" pitchFamily="66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37268" y="2012776"/>
            <a:ext cx="5678488" cy="3330575"/>
            <a:chOff x="242884" y="1371600"/>
            <a:chExt cx="5678488" cy="3330575"/>
          </a:xfrm>
        </p:grpSpPr>
        <p:sp>
          <p:nvSpPr>
            <p:cNvPr id="33" name="AutoShape 2"/>
            <p:cNvSpPr>
              <a:spLocks noChangeArrowheads="1"/>
            </p:cNvSpPr>
            <p:nvPr/>
          </p:nvSpPr>
          <p:spPr bwMode="auto">
            <a:xfrm rot="1621814" flipV="1">
              <a:off x="242884" y="4111625"/>
              <a:ext cx="558800" cy="590550"/>
            </a:xfrm>
            <a:prstGeom prst="parallelogram">
              <a:avLst>
                <a:gd name="adj" fmla="val 55954"/>
              </a:avLst>
            </a:prstGeom>
            <a:solidFill>
              <a:schemeClr val="tx2"/>
            </a:solidFill>
            <a:ln w="9525">
              <a:solidFill>
                <a:schemeClr val="accent3">
                  <a:lumMod val="40000"/>
                  <a:lumOff val="60000"/>
                </a:schemeClr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nl-NL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34" name="Line 36"/>
            <p:cNvSpPr>
              <a:spLocks noChangeShapeType="1"/>
            </p:cNvSpPr>
            <p:nvPr/>
          </p:nvSpPr>
          <p:spPr bwMode="auto">
            <a:xfrm flipV="1">
              <a:off x="2933697" y="1371600"/>
              <a:ext cx="2987675" cy="2962275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>
                <a:latin typeface="Comic Sans MS" pitchFamily="66" charset="0"/>
              </a:endParaRPr>
            </a:p>
          </p:txBody>
        </p:sp>
        <p:sp>
          <p:nvSpPr>
            <p:cNvPr id="35" name="Line 37"/>
            <p:cNvSpPr>
              <a:spLocks noChangeShapeType="1"/>
            </p:cNvSpPr>
            <p:nvPr/>
          </p:nvSpPr>
          <p:spPr bwMode="auto">
            <a:xfrm flipV="1">
              <a:off x="519109" y="4349750"/>
              <a:ext cx="2362200" cy="3048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>
                <a:latin typeface="Comic Sans MS" pitchFamily="66" charset="0"/>
              </a:endParaRPr>
            </a:p>
          </p:txBody>
        </p:sp>
      </p:grpSp>
      <p:sp>
        <p:nvSpPr>
          <p:cNvPr id="36" name="Text Box 43"/>
          <p:cNvSpPr txBox="1">
            <a:spLocks noChangeArrowheads="1"/>
          </p:cNvSpPr>
          <p:nvPr/>
        </p:nvSpPr>
        <p:spPr bwMode="auto">
          <a:xfrm>
            <a:off x="821582" y="1906414"/>
            <a:ext cx="13805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Comic Sans MS" pitchFamily="66" charset="0"/>
              </a:rPr>
              <a:t>2d sin </a:t>
            </a:r>
            <a:r>
              <a:rPr lang="en-GB" dirty="0">
                <a:solidFill>
                  <a:schemeClr val="bg1"/>
                </a:solidFill>
                <a:latin typeface="Comic Sans MS" pitchFamily="66" charset="0"/>
                <a:sym typeface="Symbol" pitchFamily="18" charset="2"/>
              </a:rPr>
              <a:t>=n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3118167" y="4788744"/>
            <a:ext cx="85452" cy="234800"/>
          </a:xfrm>
          <a:prstGeom prst="straightConnector1">
            <a:avLst/>
          </a:prstGeom>
          <a:ln w="19050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8"/>
          <p:cNvGrpSpPr>
            <a:grpSpLocks/>
          </p:cNvGrpSpPr>
          <p:nvPr/>
        </p:nvGrpSpPr>
        <p:grpSpPr bwMode="auto">
          <a:xfrm>
            <a:off x="3110704" y="2341984"/>
            <a:ext cx="3395663" cy="2679700"/>
            <a:chOff x="1973" y="1088"/>
            <a:chExt cx="2139" cy="1688"/>
          </a:xfrm>
        </p:grpSpPr>
        <p:sp>
          <p:nvSpPr>
            <p:cNvPr id="39" name="Line 39"/>
            <p:cNvSpPr>
              <a:spLocks noChangeShapeType="1"/>
            </p:cNvSpPr>
            <p:nvPr/>
          </p:nvSpPr>
          <p:spPr bwMode="auto">
            <a:xfrm rot="445016" flipH="1" flipV="1">
              <a:off x="2693" y="2306"/>
              <a:ext cx="423" cy="444"/>
            </a:xfrm>
            <a:prstGeom prst="line">
              <a:avLst/>
            </a:prstGeom>
            <a:noFill/>
            <a:ln w="38100">
              <a:solidFill>
                <a:srgbClr val="7030A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>
                <a:latin typeface="Comic Sans MS" pitchFamily="66" charset="0"/>
              </a:endParaRPr>
            </a:p>
          </p:txBody>
        </p:sp>
        <p:grpSp>
          <p:nvGrpSpPr>
            <p:cNvPr id="40" name="Group 40"/>
            <p:cNvGrpSpPr>
              <a:grpSpLocks/>
            </p:cNvGrpSpPr>
            <p:nvPr/>
          </p:nvGrpSpPr>
          <p:grpSpPr bwMode="auto">
            <a:xfrm>
              <a:off x="1973" y="1088"/>
              <a:ext cx="2139" cy="1688"/>
              <a:chOff x="1973" y="1088"/>
              <a:chExt cx="2139" cy="1688"/>
            </a:xfrm>
          </p:grpSpPr>
          <p:sp>
            <p:nvSpPr>
              <p:cNvPr id="41" name="Line 41"/>
              <p:cNvSpPr>
                <a:spLocks noChangeShapeType="1"/>
              </p:cNvSpPr>
              <p:nvPr/>
            </p:nvSpPr>
            <p:spPr bwMode="auto">
              <a:xfrm flipH="1" flipV="1">
                <a:off x="1973" y="2582"/>
                <a:ext cx="49" cy="148"/>
              </a:xfrm>
              <a:prstGeom prst="line">
                <a:avLst/>
              </a:prstGeom>
              <a:noFill/>
              <a:ln w="19050">
                <a:solidFill>
                  <a:srgbClr val="7030A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>
                  <a:latin typeface="Comic Sans MS" pitchFamily="66" charset="0"/>
                </a:endParaRPr>
              </a:p>
            </p:txBody>
          </p:sp>
          <p:sp>
            <p:nvSpPr>
              <p:cNvPr id="42" name="Line 42"/>
              <p:cNvSpPr>
                <a:spLocks noChangeShapeType="1"/>
              </p:cNvSpPr>
              <p:nvPr/>
            </p:nvSpPr>
            <p:spPr bwMode="auto">
              <a:xfrm flipV="1">
                <a:off x="2072" y="1088"/>
                <a:ext cx="2040" cy="1688"/>
              </a:xfrm>
              <a:prstGeom prst="line">
                <a:avLst/>
              </a:prstGeom>
              <a:noFill/>
              <a:ln w="38100">
                <a:solidFill>
                  <a:srgbClr val="7030A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nl-NL">
                  <a:latin typeface="Comic Sans MS" pitchFamily="66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648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Program flow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352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10524" y="1124744"/>
            <a:ext cx="252000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view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2910244" y="2924912"/>
            <a:ext cx="2520280" cy="57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eval15</a:t>
            </a:r>
            <a:endParaRPr lang="nl-NL" dirty="0"/>
          </a:p>
        </p:txBody>
      </p:sp>
      <p:sp>
        <p:nvSpPr>
          <p:cNvPr id="10" name="Rectangle 9"/>
          <p:cNvSpPr/>
          <p:nvPr/>
        </p:nvSpPr>
        <p:spPr>
          <a:xfrm>
            <a:off x="2916000" y="4600376"/>
            <a:ext cx="2520000" cy="57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any</a:t>
            </a:r>
            <a:endParaRPr lang="nl-NL" dirty="0"/>
          </a:p>
        </p:txBody>
      </p:sp>
      <p:cxnSp>
        <p:nvCxnSpPr>
          <p:cNvPr id="12" name="Straight Arrow Connector 11"/>
          <p:cNvCxnSpPr>
            <a:stCxn id="4" idx="2"/>
            <a:endCxn id="7" idx="0"/>
          </p:cNvCxnSpPr>
          <p:nvPr/>
        </p:nvCxnSpPr>
        <p:spPr>
          <a:xfrm flipH="1">
            <a:off x="4170384" y="1700808"/>
            <a:ext cx="140" cy="1224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2"/>
            <a:endCxn id="10" idx="0"/>
          </p:cNvCxnSpPr>
          <p:nvPr/>
        </p:nvCxnSpPr>
        <p:spPr>
          <a:xfrm>
            <a:off x="4170384" y="3500912"/>
            <a:ext cx="5616" cy="10994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2"/>
          </p:cNvCxnSpPr>
          <p:nvPr/>
        </p:nvCxnSpPr>
        <p:spPr>
          <a:xfrm flipH="1">
            <a:off x="4175816" y="5176376"/>
            <a:ext cx="184" cy="5568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843668" y="5754673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refl. data, cell parameters</a:t>
            </a:r>
            <a:endParaRPr lang="nl-NL" dirty="0"/>
          </a:p>
        </p:txBody>
      </p:sp>
      <p:sp>
        <p:nvSpPr>
          <p:cNvPr id="20" name="TextBox 19"/>
          <p:cNvSpPr txBox="1"/>
          <p:nvPr/>
        </p:nvSpPr>
        <p:spPr>
          <a:xfrm>
            <a:off x="4337974" y="386597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final.y</a:t>
            </a:r>
            <a:endParaRPr lang="nl-NL" dirty="0"/>
          </a:p>
        </p:txBody>
      </p:sp>
      <p:sp>
        <p:nvSpPr>
          <p:cNvPr id="21" name="TextBox 20"/>
          <p:cNvSpPr txBox="1"/>
          <p:nvPr/>
        </p:nvSpPr>
        <p:spPr>
          <a:xfrm>
            <a:off x="4337974" y="2119187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boxfiles</a:t>
            </a:r>
            <a:endParaRPr lang="nl-NL" dirty="0"/>
          </a:p>
        </p:txBody>
      </p:sp>
      <p:sp>
        <p:nvSpPr>
          <p:cNvPr id="22" name="TextBox 21"/>
          <p:cNvSpPr txBox="1"/>
          <p:nvPr/>
        </p:nvSpPr>
        <p:spPr>
          <a:xfrm>
            <a:off x="6655041" y="1207723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orientation matrix</a:t>
            </a:r>
            <a:endParaRPr lang="nl-NL" dirty="0"/>
          </a:p>
        </p:txBody>
      </p:sp>
      <p:cxnSp>
        <p:nvCxnSpPr>
          <p:cNvPr id="24" name="Straight Arrow Connector 23"/>
          <p:cNvCxnSpPr>
            <a:stCxn id="22" idx="1"/>
            <a:endCxn id="4" idx="3"/>
          </p:cNvCxnSpPr>
          <p:nvPr/>
        </p:nvCxnSpPr>
        <p:spPr>
          <a:xfrm flipH="1">
            <a:off x="5430524" y="1392389"/>
            <a:ext cx="1224517" cy="203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51520" y="120945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configuration files</a:t>
            </a:r>
            <a:endParaRPr lang="nl-NL" dirty="0"/>
          </a:p>
        </p:txBody>
      </p:sp>
      <p:sp>
        <p:nvSpPr>
          <p:cNvPr id="26" name="TextBox 25"/>
          <p:cNvSpPr txBox="1"/>
          <p:nvPr/>
        </p:nvSpPr>
        <p:spPr>
          <a:xfrm>
            <a:off x="251520" y="302824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configuration files</a:t>
            </a:r>
            <a:endParaRPr lang="nl-NL" dirty="0"/>
          </a:p>
        </p:txBody>
      </p:sp>
      <p:cxnSp>
        <p:nvCxnSpPr>
          <p:cNvPr id="28" name="Straight Arrow Connector 27"/>
          <p:cNvCxnSpPr>
            <a:stCxn id="25" idx="3"/>
            <a:endCxn id="4" idx="1"/>
          </p:cNvCxnSpPr>
          <p:nvPr/>
        </p:nvCxnSpPr>
        <p:spPr>
          <a:xfrm>
            <a:off x="2123728" y="1394124"/>
            <a:ext cx="786796" cy="186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6" idx="3"/>
            <a:endCxn id="7" idx="1"/>
          </p:cNvCxnSpPr>
          <p:nvPr/>
        </p:nvCxnSpPr>
        <p:spPr>
          <a:xfrm>
            <a:off x="2123728" y="3212912"/>
            <a:ext cx="7865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527950" y="323567"/>
            <a:ext cx="129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raw images</a:t>
            </a:r>
            <a:endParaRPr lang="nl-NL" dirty="0"/>
          </a:p>
        </p:txBody>
      </p:sp>
      <p:cxnSp>
        <p:nvCxnSpPr>
          <p:cNvPr id="42" name="Straight Arrow Connector 41"/>
          <p:cNvCxnSpPr>
            <a:stCxn id="40" idx="2"/>
            <a:endCxn id="4" idx="0"/>
          </p:cNvCxnSpPr>
          <p:nvPr/>
        </p:nvCxnSpPr>
        <p:spPr>
          <a:xfrm flipH="1">
            <a:off x="4170524" y="692899"/>
            <a:ext cx="5476" cy="4318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834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view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View raw images</a:t>
            </a:r>
          </a:p>
          <a:p>
            <a:r>
              <a:rPr lang="nl-NL" dirty="0" smtClean="0"/>
              <a:t>Peak search</a:t>
            </a:r>
          </a:p>
          <a:p>
            <a:r>
              <a:rPr lang="nl-NL" dirty="0" smtClean="0"/>
              <a:t>Create boxfiles</a:t>
            </a:r>
          </a:p>
          <a:p>
            <a:r>
              <a:rPr lang="nl-NL" dirty="0" smtClean="0"/>
              <a:t>Helper applications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933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configuration files for “view”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detalign.vic</a:t>
            </a:r>
          </a:p>
          <a:p>
            <a:r>
              <a:rPr lang="nl-NL" dirty="0" smtClean="0"/>
              <a:t>goniostat.vic</a:t>
            </a:r>
          </a:p>
          <a:p>
            <a:r>
              <a:rPr lang="nl-NL" dirty="0" smtClean="0"/>
              <a:t>beamstop.vic</a:t>
            </a:r>
          </a:p>
          <a:p>
            <a:r>
              <a:rPr lang="nl-NL" dirty="0" smtClean="0"/>
              <a:t>[view.init]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940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Peak search with “view”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Create macro files for “view” using </a:t>
            </a:r>
            <a:r>
              <a:rPr lang="nl-NL" dirty="0" smtClean="0">
                <a:solidFill>
                  <a:srgbClr val="00B050"/>
                </a:solidFill>
              </a:rPr>
              <a:t>buildsearch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view @isearch</a:t>
            </a:r>
          </a:p>
          <a:p>
            <a:r>
              <a:rPr lang="nl-NL" dirty="0" smtClean="0"/>
              <a:t>Result files:</a:t>
            </a:r>
          </a:p>
          <a:p>
            <a:pPr lvl="1"/>
            <a:r>
              <a:rPr lang="nl-NL" dirty="0" smtClean="0"/>
              <a:t>name.drx</a:t>
            </a:r>
          </a:p>
          <a:p>
            <a:pPr lvl="1"/>
            <a:r>
              <a:rPr lang="nl-NL" dirty="0" smtClean="0"/>
              <a:t>name.pk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1423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2730</TotalTime>
  <Words>405</Words>
  <Application>Microsoft Office PowerPoint</Application>
  <PresentationFormat>On-screen Show (4:3)</PresentationFormat>
  <Paragraphs>115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Eval15 integration</vt:lpstr>
      <vt:lpstr>PowerPoint Presentation</vt:lpstr>
      <vt:lpstr>Introduction</vt:lpstr>
      <vt:lpstr>General impact</vt:lpstr>
      <vt:lpstr>Program flow</vt:lpstr>
      <vt:lpstr>PowerPoint Presentation</vt:lpstr>
      <vt:lpstr>view</vt:lpstr>
      <vt:lpstr>configuration files for “view”</vt:lpstr>
      <vt:lpstr>Peak search with “view”</vt:lpstr>
      <vt:lpstr>dirax</vt:lpstr>
      <vt:lpstr>peakref</vt:lpstr>
      <vt:lpstr>rmatrix</vt:lpstr>
      <vt:lpstr>Create boxfiles with “view”</vt:lpstr>
      <vt:lpstr>Integrate the boxfiles</vt:lpstr>
      <vt:lpstr>“Parallel processing”</vt:lpstr>
      <vt:lpstr>Queing system</vt:lpstr>
      <vt:lpstr>any</vt:lpstr>
      <vt:lpstr>Helper programs related to “view”</vt:lpstr>
      <vt:lpstr>Helper programs related to unit cell</vt:lpstr>
      <vt:lpstr>Helper programs for reflection data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Lutz</dc:creator>
  <cp:lastModifiedBy>Martin Lutz</cp:lastModifiedBy>
  <cp:revision>41</cp:revision>
  <dcterms:created xsi:type="dcterms:W3CDTF">2014-07-21T14:41:43Z</dcterms:created>
  <dcterms:modified xsi:type="dcterms:W3CDTF">2014-09-05T08:11:17Z</dcterms:modified>
</cp:coreProperties>
</file>