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58" r:id="rId3"/>
    <p:sldId id="263" r:id="rId4"/>
    <p:sldId id="322" r:id="rId5"/>
    <p:sldId id="357" r:id="rId6"/>
    <p:sldId id="260" r:id="rId7"/>
    <p:sldId id="313" r:id="rId8"/>
    <p:sldId id="312" r:id="rId9"/>
    <p:sldId id="314" r:id="rId10"/>
    <p:sldId id="272" r:id="rId11"/>
    <p:sldId id="273" r:id="rId12"/>
    <p:sldId id="325" r:id="rId13"/>
    <p:sldId id="327" r:id="rId14"/>
    <p:sldId id="309" r:id="rId15"/>
    <p:sldId id="310" r:id="rId16"/>
    <p:sldId id="336" r:id="rId17"/>
    <p:sldId id="337" r:id="rId18"/>
    <p:sldId id="338" r:id="rId19"/>
    <p:sldId id="331" r:id="rId20"/>
    <p:sldId id="333" r:id="rId21"/>
    <p:sldId id="347" r:id="rId22"/>
    <p:sldId id="349" r:id="rId23"/>
    <p:sldId id="311" r:id="rId24"/>
    <p:sldId id="344" r:id="rId25"/>
    <p:sldId id="321" r:id="rId26"/>
    <p:sldId id="315" r:id="rId27"/>
    <p:sldId id="317" r:id="rId28"/>
    <p:sldId id="348" r:id="rId29"/>
    <p:sldId id="295" r:id="rId30"/>
    <p:sldId id="343" r:id="rId31"/>
    <p:sldId id="342" r:id="rId32"/>
    <p:sldId id="339" r:id="rId33"/>
    <p:sldId id="316" r:id="rId3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A0CE8-AAB4-6C40-85DD-7EB60DD0470B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9444-03F5-004C-9F62-302B613E53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61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444-03F5-004C-9F62-302B613E530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97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7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22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7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7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80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30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7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91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6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7979-EF27-FB4F-A138-9CAB268F9C89}" type="datetimeFigureOut">
              <a:rPr lang="nl-NL" smtClean="0"/>
              <a:t>24/07/18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3448-B054-FD4C-BCFF-3B321A450B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99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yst.chem.uu.nl/spek" TargetMode="External"/><Relationship Id="rId3" Type="http://schemas.openxmlformats.org/officeDocument/2006/relationships/hyperlink" Target="http://www.platonsoft.nl/spek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9679"/>
            <a:ext cx="7772400" cy="1411222"/>
          </a:xfrm>
        </p:spPr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Fourty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Years</a:t>
            </a:r>
            <a:r>
              <a:rPr lang="nl-NL" dirty="0" smtClean="0">
                <a:solidFill>
                  <a:srgbClr val="FF0000"/>
                </a:solidFill>
              </a:rPr>
              <a:t> of </a:t>
            </a:r>
            <a:r>
              <a:rPr lang="nl-NL" dirty="0" err="1" smtClean="0">
                <a:solidFill>
                  <a:srgbClr val="FF0000"/>
                </a:solidFill>
              </a:rPr>
              <a:t>Marshing</a:t>
            </a:r>
            <a:r>
              <a:rPr lang="nl-NL" dirty="0" smtClean="0">
                <a:solidFill>
                  <a:srgbClr val="FF0000"/>
                </a:solidFill>
              </a:rPr>
              <a:t>: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Is the </a:t>
            </a:r>
            <a:r>
              <a:rPr lang="nl-NL" dirty="0" err="1" smtClean="0">
                <a:solidFill>
                  <a:srgbClr val="FF0000"/>
                </a:solidFill>
              </a:rPr>
              <a:t>Missed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Symmetry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Problem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now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</a:t>
            </a:r>
            <a:r>
              <a:rPr lang="nl-NL" dirty="0" err="1" smtClean="0">
                <a:solidFill>
                  <a:srgbClr val="FF0000"/>
                </a:solidFill>
              </a:rPr>
              <a:t>olved</a:t>
            </a:r>
            <a:r>
              <a:rPr lang="nl-NL" dirty="0" smtClean="0">
                <a:solidFill>
                  <a:srgbClr val="FF0000"/>
                </a:solidFill>
              </a:rPr>
              <a:t>?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492749"/>
            <a:ext cx="6400800" cy="1222375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Richard E. </a:t>
            </a:r>
            <a:r>
              <a:rPr lang="nl-NL" dirty="0" err="1" smtClean="0"/>
              <a:t>Marsh</a:t>
            </a:r>
            <a:r>
              <a:rPr lang="nl-NL" dirty="0" smtClean="0"/>
              <a:t> (1922-2017)</a:t>
            </a:r>
          </a:p>
          <a:p>
            <a:r>
              <a:rPr lang="nl-NL" dirty="0" smtClean="0">
                <a:solidFill>
                  <a:srgbClr val="3366FF"/>
                </a:solidFill>
              </a:rPr>
              <a:t>Ton Spek, Utrecht University, NL.</a:t>
            </a:r>
          </a:p>
          <a:p>
            <a:r>
              <a:rPr lang="nl-NL" dirty="0" smtClean="0">
                <a:solidFill>
                  <a:srgbClr val="3366FF"/>
                </a:solidFill>
              </a:rPr>
              <a:t>22-</a:t>
            </a:r>
            <a:r>
              <a:rPr lang="nl-NL" dirty="0">
                <a:solidFill>
                  <a:srgbClr val="3366FF"/>
                </a:solidFill>
              </a:rPr>
              <a:t>7</a:t>
            </a:r>
            <a:r>
              <a:rPr lang="nl-NL" dirty="0" smtClean="0">
                <a:solidFill>
                  <a:srgbClr val="3366FF"/>
                </a:solidFill>
              </a:rPr>
              <a:t>-2018, ACA-Toronto</a:t>
            </a:r>
            <a:endParaRPr lang="nl-NL" dirty="0">
              <a:solidFill>
                <a:srgbClr val="3366FF"/>
              </a:solidFill>
            </a:endParaRPr>
          </a:p>
        </p:txBody>
      </p:sp>
      <p:pic>
        <p:nvPicPr>
          <p:cNvPr id="4" name="Afbeelding 3" descr="mars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11" y="2076449"/>
            <a:ext cx="51308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New </a:t>
            </a:r>
            <a:r>
              <a:rPr lang="en-US" dirty="0" smtClean="0">
                <a:solidFill>
                  <a:srgbClr val="FF0000"/>
                </a:solidFill>
              </a:rPr>
              <a:t>Computer Based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3987" cy="453866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1982: CREDUC, Y Le Page </a:t>
            </a:r>
            <a:r>
              <a:rPr lang="en-US" sz="2800" dirty="0" smtClean="0"/>
              <a:t>J.Appl.Cryst.</a:t>
            </a:r>
            <a:r>
              <a:rPr lang="en-US" sz="2800" dirty="0"/>
              <a:t>,</a:t>
            </a:r>
            <a:r>
              <a:rPr lang="en-US" sz="2800" b="1" dirty="0"/>
              <a:t>15</a:t>
            </a:r>
            <a:r>
              <a:rPr lang="en-US" sz="2800" dirty="0"/>
              <a:t>,255.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Determination of the Metrical Symmetry of the lattice from the number of compatible two-fold axes. </a:t>
            </a:r>
            <a:r>
              <a:rPr lang="en-US" sz="2800" dirty="0" smtClean="0"/>
              <a:t>E.g</a:t>
            </a:r>
            <a:r>
              <a:rPr lang="en-US" sz="2800" dirty="0"/>
              <a:t>. </a:t>
            </a:r>
            <a:r>
              <a:rPr lang="en-US" sz="2800" dirty="0" smtClean="0"/>
              <a:t>1 </a:t>
            </a:r>
            <a:r>
              <a:rPr lang="en-US" sz="2800" dirty="0" smtClean="0">
                <a:sym typeface="Wingdings"/>
              </a:rPr>
              <a:t> monoclinic, </a:t>
            </a:r>
            <a:r>
              <a:rPr lang="en-US" sz="2800" dirty="0" smtClean="0"/>
              <a:t>5 </a:t>
            </a:r>
            <a:r>
              <a:rPr lang="en-US" sz="2800" dirty="0">
                <a:sym typeface="Wingdings" charset="0"/>
              </a:rPr>
              <a:t></a:t>
            </a:r>
            <a:r>
              <a:rPr lang="en-US" sz="2800" dirty="0"/>
              <a:t> tetragonal,  9 </a:t>
            </a:r>
            <a:r>
              <a:rPr lang="en-US" sz="2800" dirty="0">
                <a:sym typeface="Wingdings" charset="0"/>
              </a:rPr>
              <a:t> cubic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Two-axis = coinciding low-index (0,1,2) direct and reciprocal lattice vectors within a tolerance.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Actual symmetry can be lower, not higher than the metrical symmetry.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PLATON/LEPAGE tool is </a:t>
            </a:r>
            <a:r>
              <a:rPr lang="en-US" sz="2800" dirty="0" err="1" smtClean="0"/>
              <a:t>Modelled</a:t>
            </a:r>
            <a:r>
              <a:rPr lang="en-US" sz="2800" dirty="0" smtClean="0"/>
              <a:t> on CREDUC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Does the cell content support the lattice symmetry ?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The MISSYM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In 1987, Y</a:t>
            </a:r>
            <a:r>
              <a:rPr lang="en-US" dirty="0"/>
              <a:t>. Le Page published </a:t>
            </a:r>
            <a:r>
              <a:rPr lang="en-US" dirty="0" smtClean="0"/>
              <a:t>an </a:t>
            </a:r>
            <a:r>
              <a:rPr lang="en-US" dirty="0" err="1" smtClean="0"/>
              <a:t>extention</a:t>
            </a:r>
            <a:r>
              <a:rPr lang="en-US" dirty="0" smtClean="0"/>
              <a:t>  </a:t>
            </a:r>
            <a:r>
              <a:rPr lang="en-US" dirty="0"/>
              <a:t>to CREDUC called MISSYM (</a:t>
            </a:r>
            <a:r>
              <a:rPr lang="en-US" dirty="0" smtClean="0"/>
              <a:t>J.Appl.Cryst.</a:t>
            </a:r>
            <a:r>
              <a:rPr lang="en-US" dirty="0"/>
              <a:t>,</a:t>
            </a:r>
            <a:r>
              <a:rPr lang="en-US" b="1" dirty="0"/>
              <a:t>20</a:t>
            </a:r>
            <a:r>
              <a:rPr lang="en-US" dirty="0"/>
              <a:t>,264).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MISSYM Looks for support in the actual structure (I.e. coordinate set) for the proposed metrical symmetry </a:t>
            </a:r>
            <a:r>
              <a:rPr lang="en-US" dirty="0" smtClean="0"/>
              <a:t>elements of the  lattice  found by the CREDUC algorithm.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Liberal tolerances are used in </a:t>
            </a:r>
            <a:r>
              <a:rPr lang="en-US" dirty="0" smtClean="0"/>
              <a:t>general to catch outliers due to refinement divergence and pseudo-symmetry cases.</a:t>
            </a: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MISSYM </a:t>
            </a:r>
            <a:r>
              <a:rPr lang="en-US" dirty="0" smtClean="0">
                <a:solidFill>
                  <a:srgbClr val="FF0000"/>
                </a:solidFill>
              </a:rPr>
              <a:t>Implementation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Originally as part of the NRCVAX package.</a:t>
            </a:r>
          </a:p>
          <a:p>
            <a:pPr>
              <a:defRPr/>
            </a:pPr>
            <a:r>
              <a:rPr lang="en-US" dirty="0" smtClean="0"/>
              <a:t>That version reports additional symmetry elements but  leaves their evaluation </a:t>
            </a:r>
            <a:r>
              <a:rPr lang="en-US" dirty="0"/>
              <a:t>and implementation </a:t>
            </a:r>
            <a:r>
              <a:rPr lang="en-US" dirty="0" smtClean="0"/>
              <a:t>into the proper space group </a:t>
            </a:r>
            <a:r>
              <a:rPr lang="en-US" dirty="0"/>
              <a:t>to the </a:t>
            </a:r>
            <a:r>
              <a:rPr lang="en-US" dirty="0" smtClean="0"/>
              <a:t>educated researcher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smtClean="0"/>
              <a:t>In PLATON as the ADDSYM routine along with a work-up to the suggested new space group.</a:t>
            </a:r>
          </a:p>
          <a:p>
            <a:pPr>
              <a:defRPr/>
            </a:pPr>
            <a:r>
              <a:rPr lang="en-US" dirty="0" smtClean="0"/>
              <a:t>ADDSYM is also part of the </a:t>
            </a:r>
            <a:r>
              <a:rPr lang="en-US" dirty="0" err="1" smtClean="0"/>
              <a:t>IUCr</a:t>
            </a:r>
            <a:r>
              <a:rPr lang="en-US" dirty="0" smtClean="0"/>
              <a:t>/</a:t>
            </a:r>
            <a:r>
              <a:rPr lang="en-US" dirty="0" err="1" smtClean="0"/>
              <a:t>checkCIF</a:t>
            </a:r>
            <a:r>
              <a:rPr lang="en-US" dirty="0" smtClean="0"/>
              <a:t>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PLATON/ADDSYM Extensions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/>
              <a:t>Suggests automatically a revised space group, unit cell and origin transformation.</a:t>
            </a:r>
          </a:p>
          <a:p>
            <a:pPr>
              <a:defRPr/>
            </a:pPr>
            <a:r>
              <a:rPr lang="en-US" sz="2800" dirty="0" smtClean="0"/>
              <a:t>May Generate a </a:t>
            </a:r>
            <a:r>
              <a:rPr lang="en-US" sz="2800" dirty="0"/>
              <a:t>new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.res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 file for </a:t>
            </a:r>
            <a:r>
              <a:rPr lang="en-US" sz="2800" dirty="0" smtClean="0"/>
              <a:t>subsequent SHELXL refinement.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Allows for </a:t>
            </a:r>
            <a:r>
              <a:rPr lang="en-US" sz="2800" dirty="0" smtClean="0"/>
              <a:t>a percentage </a:t>
            </a:r>
            <a:r>
              <a:rPr lang="en-US" sz="2800" dirty="0"/>
              <a:t>of non-fitting </a:t>
            </a:r>
            <a:r>
              <a:rPr lang="en-US" sz="2800" dirty="0" smtClean="0"/>
              <a:t>atoms in order to catch interesting pseudo-symmetry cases.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Handles sub-</a:t>
            </a:r>
            <a:r>
              <a:rPr lang="en-US" sz="2800" dirty="0" smtClean="0"/>
              <a:t>cells (originating from structure prediction)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Accepts </a:t>
            </a:r>
            <a:r>
              <a:rPr lang="en-US" sz="2800" dirty="0" smtClean="0"/>
              <a:t>input data </a:t>
            </a:r>
            <a:r>
              <a:rPr lang="en-US" sz="2800" dirty="0"/>
              <a:t>in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.res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 and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.</a:t>
            </a:r>
            <a:r>
              <a:rPr lang="en-US" sz="2800" dirty="0" err="1"/>
              <a:t>cif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 format.</a:t>
            </a:r>
          </a:p>
          <a:p>
            <a:pPr>
              <a:defRPr/>
            </a:pPr>
            <a:r>
              <a:rPr lang="en-US" sz="2800" dirty="0"/>
              <a:t>Runs on files with multiple entries (CSD/CIF).</a:t>
            </a:r>
          </a:p>
          <a:p>
            <a:pPr>
              <a:defRPr/>
            </a:pPr>
            <a:r>
              <a:rPr lang="en-US" sz="2800" dirty="0"/>
              <a:t>Display of </a:t>
            </a:r>
            <a:r>
              <a:rPr lang="en-US" sz="2800" dirty="0" smtClean="0"/>
              <a:t>the revised </a:t>
            </a:r>
            <a:r>
              <a:rPr lang="en-US" sz="2800" dirty="0"/>
              <a:t>(averaged) structure.</a:t>
            </a:r>
          </a:p>
        </p:txBody>
      </p:sp>
    </p:spTree>
    <p:extLst>
      <p:ext uri="{BB962C8B-B14F-4D97-AF65-F5344CB8AC3E}">
        <p14:creationId xmlns:p14="http://schemas.microsoft.com/office/powerpoint/2010/main" val="385513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Retro Check of </a:t>
            </a:r>
            <a:r>
              <a:rPr lang="nl-NL" dirty="0" err="1" smtClean="0">
                <a:solidFill>
                  <a:srgbClr val="FF0000"/>
                </a:solidFill>
              </a:rPr>
              <a:t>my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own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E</a:t>
            </a:r>
            <a:r>
              <a:rPr lang="nl-NL" dirty="0" err="1" smtClean="0">
                <a:solidFill>
                  <a:srgbClr val="FF0000"/>
                </a:solidFill>
              </a:rPr>
              <a:t>arly</a:t>
            </a:r>
            <a:r>
              <a:rPr lang="nl-NL" dirty="0" smtClean="0">
                <a:solidFill>
                  <a:srgbClr val="FF0000"/>
                </a:solidFill>
              </a:rPr>
              <a:t> Publications </a:t>
            </a:r>
            <a:r>
              <a:rPr lang="nl-NL" dirty="0" err="1" smtClean="0">
                <a:solidFill>
                  <a:srgbClr val="FF0000"/>
                </a:solidFill>
              </a:rPr>
              <a:t>with</a:t>
            </a:r>
            <a:r>
              <a:rPr lang="nl-NL" dirty="0" smtClean="0">
                <a:solidFill>
                  <a:srgbClr val="FF0000"/>
                </a:solidFill>
              </a:rPr>
              <a:t> the ADDSYM Tool 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 descr="ton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6374"/>
            <a:ext cx="3390428" cy="639856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75092" y="2149135"/>
            <a:ext cx="50493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FF0000"/>
                </a:solidFill>
              </a:rPr>
              <a:t>One</a:t>
            </a:r>
            <a:r>
              <a:rPr lang="nl-NL" sz="2000" dirty="0" smtClean="0">
                <a:solidFill>
                  <a:srgbClr val="FF0000"/>
                </a:solidFill>
              </a:rPr>
              <a:t> Hit ! </a:t>
            </a:r>
            <a:r>
              <a:rPr lang="nl-NL" sz="2000" dirty="0" smtClean="0"/>
              <a:t>in papers </a:t>
            </a:r>
            <a:r>
              <a:rPr lang="nl-NL" sz="2000" dirty="0" err="1" smtClean="0"/>
              <a:t>published</a:t>
            </a:r>
            <a:r>
              <a:rPr lang="nl-NL" sz="2000" dirty="0" smtClean="0"/>
              <a:t> in 1977, prior </a:t>
            </a:r>
            <a:r>
              <a:rPr lang="nl-NL" sz="2000" dirty="0" err="1" smtClean="0"/>
              <a:t>to</a:t>
            </a:r>
            <a:r>
              <a:rPr lang="nl-NL" sz="2000" dirty="0" smtClean="0"/>
              <a:t> the </a:t>
            </a:r>
            <a:r>
              <a:rPr lang="nl-NL" sz="2000" dirty="0" err="1" smtClean="0"/>
              <a:t>Marsh</a:t>
            </a:r>
            <a:r>
              <a:rPr lang="nl-NL" sz="2000" dirty="0" smtClean="0"/>
              <a:t> &amp; </a:t>
            </a:r>
            <a:r>
              <a:rPr lang="nl-NL" sz="2000" dirty="0" err="1" smtClean="0"/>
              <a:t>Schomaker</a:t>
            </a:r>
            <a:r>
              <a:rPr lang="nl-NL" sz="2000" dirty="0" smtClean="0"/>
              <a:t> (1979) paper.</a:t>
            </a:r>
          </a:p>
          <a:p>
            <a:endParaRPr lang="nl-NL" sz="2000" dirty="0"/>
          </a:p>
          <a:p>
            <a:r>
              <a:rPr lang="nl-NL" sz="2000" dirty="0" err="1" smtClean="0"/>
              <a:t>Cryst</a:t>
            </a:r>
            <a:r>
              <a:rPr lang="nl-NL" sz="2000" dirty="0" smtClean="0"/>
              <a:t>. </a:t>
            </a:r>
            <a:r>
              <a:rPr lang="nl-NL" sz="2000" dirty="0" err="1" smtClean="0"/>
              <a:t>Struct</a:t>
            </a:r>
            <a:r>
              <a:rPr lang="nl-NL" sz="2000" dirty="0" smtClean="0"/>
              <a:t>. </a:t>
            </a:r>
            <a:r>
              <a:rPr lang="nl-NL" sz="2000" dirty="0" err="1" smtClean="0"/>
              <a:t>Commun</a:t>
            </a:r>
            <a:r>
              <a:rPr lang="nl-NL" sz="2000" dirty="0" smtClean="0"/>
              <a:t>. (1977) 6, 259-262</a:t>
            </a:r>
          </a:p>
          <a:p>
            <a:r>
              <a:rPr lang="nl-NL" sz="2000" dirty="0" smtClean="0"/>
              <a:t>(Journal was the </a:t>
            </a:r>
            <a:r>
              <a:rPr lang="nl-NL" sz="2000" dirty="0" err="1" smtClean="0"/>
              <a:t>forerunner</a:t>
            </a:r>
            <a:r>
              <a:rPr lang="nl-NL" sz="2000" dirty="0" smtClean="0"/>
              <a:t> of Acta </a:t>
            </a:r>
            <a:r>
              <a:rPr lang="nl-NL" sz="2000" dirty="0" err="1" smtClean="0"/>
              <a:t>Cryst</a:t>
            </a:r>
            <a:r>
              <a:rPr lang="nl-NL" sz="2000" dirty="0" smtClean="0"/>
              <a:t>. C)</a:t>
            </a:r>
          </a:p>
          <a:p>
            <a:endParaRPr lang="nl-NL" sz="2000" dirty="0"/>
          </a:p>
          <a:p>
            <a:r>
              <a:rPr lang="nl-NL" sz="2000" dirty="0" err="1" smtClean="0"/>
              <a:t>Refined</a:t>
            </a:r>
            <a:r>
              <a:rPr lang="nl-NL" sz="2000" dirty="0" smtClean="0"/>
              <a:t>  </a:t>
            </a:r>
            <a:r>
              <a:rPr lang="nl-NL" sz="2000" dirty="0" err="1" smtClean="0"/>
              <a:t>with</a:t>
            </a:r>
            <a:r>
              <a:rPr lang="nl-NL" sz="2000" dirty="0" smtClean="0"/>
              <a:t> XRAY76 in the Non-</a:t>
            </a:r>
            <a:r>
              <a:rPr lang="nl-NL" sz="2000" dirty="0" err="1" smtClean="0"/>
              <a:t>Centro</a:t>
            </a:r>
            <a:r>
              <a:rPr lang="nl-NL" sz="2000" dirty="0" smtClean="0"/>
              <a:t> Space Group Pnc2. </a:t>
            </a:r>
            <a:r>
              <a:rPr lang="nl-NL" sz="2000" dirty="0" err="1" smtClean="0"/>
              <a:t>Poor</a:t>
            </a:r>
            <a:r>
              <a:rPr lang="nl-NL" sz="2000" dirty="0" smtClean="0"/>
              <a:t> </a:t>
            </a:r>
            <a:r>
              <a:rPr lang="nl-NL" sz="2000" dirty="0" err="1" smtClean="0"/>
              <a:t>structure</a:t>
            </a:r>
            <a:r>
              <a:rPr lang="nl-NL" sz="2000" dirty="0" smtClean="0"/>
              <a:t>: R</a:t>
            </a:r>
            <a:r>
              <a:rPr lang="nl-NL" sz="2000" baseline="-25000" dirty="0" smtClean="0"/>
              <a:t>F</a:t>
            </a:r>
            <a:r>
              <a:rPr lang="nl-NL" sz="2000" dirty="0" smtClean="0"/>
              <a:t> =0.08</a:t>
            </a:r>
          </a:p>
          <a:p>
            <a:endParaRPr lang="nl-NL" sz="2000" dirty="0" smtClean="0"/>
          </a:p>
          <a:p>
            <a:r>
              <a:rPr lang="nl-NL" sz="2000" dirty="0" smtClean="0"/>
              <a:t>No </a:t>
            </a:r>
            <a:r>
              <a:rPr lang="nl-NL" sz="2000" dirty="0" err="1" smtClean="0"/>
              <a:t>inversion</a:t>
            </a:r>
            <a:r>
              <a:rPr lang="nl-NL" sz="2000" dirty="0" smtClean="0"/>
              <a:t> </a:t>
            </a:r>
            <a:r>
              <a:rPr lang="nl-NL" sz="2000" dirty="0" err="1" smtClean="0"/>
              <a:t>implemented</a:t>
            </a:r>
            <a:r>
              <a:rPr lang="nl-NL" sz="2000" dirty="0" smtClean="0"/>
              <a:t> in view of  </a:t>
            </a:r>
          </a:p>
          <a:p>
            <a:r>
              <a:rPr lang="nl-NL" sz="2000" dirty="0"/>
              <a:t>h</a:t>
            </a:r>
            <a:r>
              <a:rPr lang="nl-NL" sz="2000" dirty="0" smtClean="0"/>
              <a:t>k0, h=2n+1 </a:t>
            </a:r>
            <a:r>
              <a:rPr lang="nl-NL" sz="2000" dirty="0" err="1" smtClean="0"/>
              <a:t>outliers</a:t>
            </a:r>
            <a:r>
              <a:rPr lang="nl-NL" sz="2000" dirty="0" smtClean="0"/>
              <a:t> up </a:t>
            </a:r>
            <a:r>
              <a:rPr lang="nl-NL" sz="2000" dirty="0" err="1" smtClean="0"/>
              <a:t>to</a:t>
            </a:r>
            <a:r>
              <a:rPr lang="nl-NL" sz="2000" dirty="0" smtClean="0"/>
              <a:t> 30 sigma(I)</a:t>
            </a:r>
          </a:p>
          <a:p>
            <a:endParaRPr lang="nl-NL" sz="2000" dirty="0"/>
          </a:p>
          <a:p>
            <a:r>
              <a:rPr lang="nl-NL" sz="2000" dirty="0" smtClean="0"/>
              <a:t>Re-</a:t>
            </a:r>
            <a:r>
              <a:rPr lang="nl-NL" sz="2000" dirty="0" err="1" smtClean="0"/>
              <a:t>Refined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SHELX76 in Space Group </a:t>
            </a:r>
            <a:r>
              <a:rPr lang="nl-NL" sz="2000" dirty="0" err="1" smtClean="0"/>
              <a:t>Pnca</a:t>
            </a:r>
            <a:r>
              <a:rPr lang="nl-NL" sz="2000" dirty="0" smtClean="0"/>
              <a:t>.  R</a:t>
            </a:r>
            <a:r>
              <a:rPr lang="nl-NL" sz="2000" baseline="-25000" dirty="0" smtClean="0"/>
              <a:t>F</a:t>
            </a:r>
            <a:r>
              <a:rPr lang="nl-NL" sz="2000" dirty="0" smtClean="0"/>
              <a:t> = 0.049, </a:t>
            </a:r>
            <a:r>
              <a:rPr lang="nl-NL" sz="2000" dirty="0" err="1" smtClean="0"/>
              <a:t>wR</a:t>
            </a:r>
            <a:r>
              <a:rPr lang="nl-NL" sz="2000" baseline="-25000" dirty="0" err="1" smtClean="0"/>
              <a:t>F</a:t>
            </a:r>
            <a:r>
              <a:rPr lang="nl-NL" sz="2000" dirty="0" smtClean="0"/>
              <a:t> = 0.077</a:t>
            </a:r>
          </a:p>
        </p:txBody>
      </p:sp>
    </p:spTree>
    <p:extLst>
      <p:ext uri="{BB962C8B-B14F-4D97-AF65-F5344CB8AC3E}">
        <p14:creationId xmlns:p14="http://schemas.microsoft.com/office/powerpoint/2010/main" val="110886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Refinement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Result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with</a:t>
            </a:r>
            <a:r>
              <a:rPr lang="nl-NL" dirty="0" smtClean="0">
                <a:solidFill>
                  <a:srgbClr val="FF0000"/>
                </a:solidFill>
              </a:rPr>
              <a:t> the Proper Space Group </a:t>
            </a:r>
            <a:r>
              <a:rPr lang="nl-NL" dirty="0" err="1" smtClean="0">
                <a:solidFill>
                  <a:srgbClr val="FF0000"/>
                </a:solidFill>
              </a:rPr>
              <a:t>Assignment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 descr="ton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6374"/>
            <a:ext cx="3390428" cy="63985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62758" y="5726957"/>
            <a:ext cx="5331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Acta </a:t>
            </a:r>
            <a:r>
              <a:rPr lang="nl-NL" sz="2000" dirty="0" err="1" smtClean="0"/>
              <a:t>Cryst</a:t>
            </a:r>
            <a:r>
              <a:rPr lang="nl-NL" sz="2000" dirty="0" smtClean="0"/>
              <a:t>. (1990). C46, 1357-1358</a:t>
            </a:r>
          </a:p>
          <a:p>
            <a:r>
              <a:rPr lang="nl-NL" sz="2000" dirty="0" err="1" smtClean="0"/>
              <a:t>Better</a:t>
            </a:r>
            <a:r>
              <a:rPr lang="nl-NL" sz="2000" dirty="0" smtClean="0"/>
              <a:t> </a:t>
            </a:r>
            <a:r>
              <a:rPr lang="nl-NL" sz="2000" dirty="0" err="1" smtClean="0"/>
              <a:t>geometry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Displacement Parameters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2882116" y="3516767"/>
            <a:ext cx="230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Pnc2 </a:t>
            </a:r>
            <a:r>
              <a:rPr lang="nl-NL" sz="2400" dirty="0" smtClean="0"/>
              <a:t>==&gt; </a:t>
            </a:r>
            <a:r>
              <a:rPr lang="nl-NL" sz="2400" dirty="0" err="1"/>
              <a:t>Pnca</a:t>
            </a:r>
            <a:endParaRPr lang="nl-NL" sz="2400" dirty="0"/>
          </a:p>
        </p:txBody>
      </p:sp>
      <p:pic>
        <p:nvPicPr>
          <p:cNvPr id="2" name="Afbeelding 1" descr="ton0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3011" y="1532338"/>
            <a:ext cx="4102895" cy="39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Change of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dirty="0" smtClean="0">
                <a:solidFill>
                  <a:srgbClr val="FF0000"/>
                </a:solidFill>
              </a:rPr>
              <a:t>rystal System </a:t>
            </a:r>
            <a:r>
              <a:rPr lang="nl-NL" dirty="0" err="1" smtClean="0">
                <a:solidFill>
                  <a:srgbClr val="FF0000"/>
                </a:solidFill>
              </a:rPr>
              <a:t>Example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proposed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by</a:t>
            </a:r>
            <a:r>
              <a:rPr lang="nl-NL" dirty="0" smtClean="0">
                <a:solidFill>
                  <a:srgbClr val="FF0000"/>
                </a:solidFill>
              </a:rPr>
              <a:t> ADDSYM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Picture 3" descr="C:\sa\b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63" y="1417638"/>
            <a:ext cx="6626228" cy="46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606091" y="5855899"/>
            <a:ext cx="428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Asymmetric Unit in </a:t>
            </a:r>
            <a:r>
              <a:rPr lang="en-US" sz="2800" dirty="0" err="1" smtClean="0">
                <a:solidFill>
                  <a:srgbClr val="FF0000"/>
                </a:solidFill>
              </a:rPr>
              <a:t>Pbca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8914" name="Picture 3" descr="C:\sa\zemk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1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Orthorhombic </a:t>
            </a:r>
            <a:r>
              <a:rPr lang="en-GB" dirty="0" err="1" smtClean="0">
                <a:solidFill>
                  <a:srgbClr val="FF0000"/>
                </a:solidFill>
              </a:rPr>
              <a:t>Pbca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 Cubic Pa-3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0962" name="Picture 3" descr="C:\sa\bs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61" y="1417638"/>
            <a:ext cx="6224910" cy="468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061781" y="5954872"/>
            <a:ext cx="379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Molecule on three fold axis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Early Survey’s of the Missed Symmetry Issue 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131" y="178165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 survey by Dick Marsh in 1997 of all structures published in space group Cc showed that about </a:t>
            </a:r>
            <a:r>
              <a:rPr lang="en-US" sz="2800" dirty="0" smtClean="0">
                <a:solidFill>
                  <a:srgbClr val="FF0066"/>
                </a:solidFill>
                <a:cs typeface="+mn-cs"/>
              </a:rPr>
              <a:t>10%</a:t>
            </a:r>
            <a:r>
              <a:rPr lang="en-US" sz="2800" dirty="0" smtClean="0">
                <a:cs typeface="+mn-cs"/>
              </a:rPr>
              <a:t> of the assignments were wrong.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A new survey by Dick Marsh in 2004 surprisingly showed that this percentage </a:t>
            </a:r>
            <a:r>
              <a:rPr lang="en-US" sz="2800" dirty="0" smtClean="0"/>
              <a:t>was</a:t>
            </a:r>
            <a:r>
              <a:rPr lang="en-US" sz="2800" dirty="0" smtClean="0">
                <a:cs typeface="+mn-cs"/>
              </a:rPr>
              <a:t> still around </a:t>
            </a:r>
            <a:r>
              <a:rPr lang="en-US" sz="2800" dirty="0" smtClean="0">
                <a:solidFill>
                  <a:srgbClr val="FF0066"/>
                </a:solidFill>
                <a:cs typeface="+mn-cs"/>
              </a:rPr>
              <a:t>10%.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Note: none of the additional 164 corrected assignments were from </a:t>
            </a:r>
            <a:r>
              <a:rPr lang="en-US" sz="2800" dirty="0" err="1" smtClean="0">
                <a:cs typeface="+mn-cs"/>
              </a:rPr>
              <a:t>Acta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Cryst</a:t>
            </a:r>
            <a:r>
              <a:rPr lang="en-US" sz="2800" dirty="0" smtClean="0">
                <a:cs typeface="+mn-cs"/>
              </a:rPr>
              <a:t>. journals.</a:t>
            </a:r>
          </a:p>
          <a:p>
            <a:pPr eaLnBrk="1" hangingPunct="1">
              <a:defRPr/>
            </a:pPr>
            <a:r>
              <a:rPr lang="en-US" sz="2800" dirty="0" smtClean="0"/>
              <a:t>Common r</a:t>
            </a:r>
            <a:r>
              <a:rPr lang="en-US" sz="2800" dirty="0" smtClean="0">
                <a:cs typeface="+mn-cs"/>
              </a:rPr>
              <a:t>evisions were to C2/c, Fdd2, R-3c etc.</a:t>
            </a:r>
          </a:p>
        </p:txBody>
      </p:sp>
    </p:spTree>
    <p:extLst>
      <p:ext uri="{BB962C8B-B14F-4D97-AF65-F5344CB8AC3E}">
        <p14:creationId xmlns:p14="http://schemas.microsoft.com/office/powerpoint/2010/main" val="351856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My Connection with Dick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My early interest in the ‘Missed Symmetry Problem’ </a:t>
            </a:r>
            <a:r>
              <a:rPr lang="en-US" dirty="0"/>
              <a:t> </a:t>
            </a:r>
            <a:r>
              <a:rPr lang="en-US" dirty="0" smtClean="0"/>
              <a:t>was aroused by Dick’s 1979 paper</a:t>
            </a:r>
            <a:r>
              <a:rPr lang="nl-NL" dirty="0" smtClean="0"/>
              <a:t>:  Richard E</a:t>
            </a:r>
            <a:r>
              <a:rPr lang="nl-NL" dirty="0"/>
              <a:t>. </a:t>
            </a:r>
            <a:r>
              <a:rPr lang="nl-NL" dirty="0" err="1"/>
              <a:t>Marsh</a:t>
            </a:r>
            <a:r>
              <a:rPr lang="nl-NL" dirty="0"/>
              <a:t> &amp; </a:t>
            </a:r>
            <a:r>
              <a:rPr lang="nl-NL" dirty="0" err="1"/>
              <a:t>Verner</a:t>
            </a:r>
            <a:r>
              <a:rPr lang="nl-NL" dirty="0"/>
              <a:t> </a:t>
            </a:r>
            <a:r>
              <a:rPr lang="nl-NL" dirty="0" err="1"/>
              <a:t>Schomaker</a:t>
            </a:r>
            <a:r>
              <a:rPr lang="nl-NL" dirty="0"/>
              <a:t>, </a:t>
            </a:r>
            <a:r>
              <a:rPr lang="nl-NL" dirty="0" err="1"/>
              <a:t>Inorg</a:t>
            </a:r>
            <a:r>
              <a:rPr lang="nl-NL" dirty="0"/>
              <a:t>. </a:t>
            </a:r>
            <a:r>
              <a:rPr lang="nl-NL" dirty="0" err="1"/>
              <a:t>Chem</a:t>
            </a:r>
            <a:r>
              <a:rPr lang="nl-NL" dirty="0"/>
              <a:t>. (1979) 18, 2331-2336, </a:t>
            </a:r>
            <a:r>
              <a:rPr lang="nl-NL" i="1" dirty="0" err="1">
                <a:solidFill>
                  <a:srgbClr val="FF0000"/>
                </a:solidFill>
              </a:rPr>
              <a:t>Some</a:t>
            </a:r>
            <a:r>
              <a:rPr lang="nl-NL" i="1" dirty="0">
                <a:solidFill>
                  <a:srgbClr val="FF0000"/>
                </a:solidFill>
              </a:rPr>
              <a:t> Incorrect Space </a:t>
            </a:r>
            <a:r>
              <a:rPr lang="nl-NL" i="1" dirty="0" err="1">
                <a:solidFill>
                  <a:srgbClr val="FF0000"/>
                </a:solidFill>
              </a:rPr>
              <a:t>groups</a:t>
            </a:r>
            <a:r>
              <a:rPr lang="nl-NL" i="1" dirty="0">
                <a:solidFill>
                  <a:srgbClr val="FF0000"/>
                </a:solidFill>
              </a:rPr>
              <a:t> in </a:t>
            </a:r>
            <a:r>
              <a:rPr lang="nl-NL" i="1" dirty="0" err="1">
                <a:solidFill>
                  <a:srgbClr val="FF0000"/>
                </a:solidFill>
              </a:rPr>
              <a:t>Inorg</a:t>
            </a:r>
            <a:r>
              <a:rPr lang="nl-NL" i="1" dirty="0">
                <a:solidFill>
                  <a:srgbClr val="FF0000"/>
                </a:solidFill>
              </a:rPr>
              <a:t>. </a:t>
            </a:r>
            <a:r>
              <a:rPr lang="nl-NL" i="1" dirty="0" err="1">
                <a:solidFill>
                  <a:srgbClr val="FF0000"/>
                </a:solidFill>
              </a:rPr>
              <a:t>Chem</a:t>
            </a:r>
            <a:r>
              <a:rPr lang="nl-NL" i="1" dirty="0">
                <a:solidFill>
                  <a:srgbClr val="FF0000"/>
                </a:solidFill>
              </a:rPr>
              <a:t>, Volume 16 (1977)</a:t>
            </a:r>
            <a:endParaRPr lang="nl-NL" dirty="0"/>
          </a:p>
          <a:p>
            <a:r>
              <a:rPr lang="en-US" dirty="0" smtClean="0"/>
              <a:t>That paper inspired me, as a service crystallographer, and others to work on software to be routinely aware of this space group problem.</a:t>
            </a:r>
          </a:p>
          <a:p>
            <a:r>
              <a:rPr lang="en-US" dirty="0" smtClean="0"/>
              <a:t>On the basis of that software I had a nice one-time joint ‘internet based’ collaborative paper in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Cryst</a:t>
            </a:r>
            <a:r>
              <a:rPr lang="en-US" dirty="0" smtClean="0"/>
              <a:t>. with corrections to the literature.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0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9600"/>
            <a:ext cx="777398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Centro or Non-</a:t>
            </a:r>
            <a:r>
              <a:rPr lang="en-US" dirty="0" err="1">
                <a:solidFill>
                  <a:srgbClr val="FF0000"/>
                </a:solidFill>
              </a:rPr>
              <a:t>centrosymmetric</a:t>
            </a:r>
            <a:r>
              <a:rPr lang="en-US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Correct assignment is not always trivial.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Refinement of (close to) </a:t>
            </a:r>
            <a:r>
              <a:rPr lang="en-US" sz="2800" dirty="0" err="1"/>
              <a:t>centrosymmetric</a:t>
            </a:r>
            <a:r>
              <a:rPr lang="en-US" sz="2800" dirty="0"/>
              <a:t> structures in P1 is mathematically unstable.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err="1"/>
              <a:t>Mis</a:t>
            </a:r>
            <a:r>
              <a:rPr lang="en-US" sz="2800" dirty="0"/>
              <a:t>-assignment -&gt; geometry artifacts.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Dick Marsh</a:t>
            </a:r>
            <a:r>
              <a:rPr lang="en-US" sz="2800" dirty="0"/>
              <a:t>: Borderline cases are best treated as </a:t>
            </a:r>
            <a:r>
              <a:rPr lang="en-US" sz="2800" dirty="0" err="1"/>
              <a:t>centro</a:t>
            </a:r>
            <a:r>
              <a:rPr lang="en-US" sz="2800" dirty="0"/>
              <a:t>-symmetric (static/dynamic disorder)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Inspect </a:t>
            </a:r>
            <a:r>
              <a:rPr lang="en-US" sz="2800" dirty="0" err="1"/>
              <a:t>Fo</a:t>
            </a:r>
            <a:r>
              <a:rPr lang="en-US" sz="2800" dirty="0"/>
              <a:t>/Fc of weak reflection data.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In general: chiral molecules-&gt; non-</a:t>
            </a:r>
            <a:r>
              <a:rPr lang="en-US" sz="2800" dirty="0" err="1"/>
              <a:t>centro</a:t>
            </a:r>
            <a:r>
              <a:rPr lang="en-US" sz="2800" dirty="0"/>
              <a:t> </a:t>
            </a:r>
            <a:r>
              <a:rPr lang="en-US" sz="2800" dirty="0" err="1"/>
              <a:t>SpGr</a:t>
            </a:r>
            <a:r>
              <a:rPr lang="en-US" sz="2800" dirty="0"/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542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2524"/>
          </a:xfrm>
        </p:spPr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Interesting</a:t>
            </a:r>
            <a:r>
              <a:rPr lang="nl-NL" dirty="0" smtClean="0">
                <a:solidFill>
                  <a:srgbClr val="FF0000"/>
                </a:solidFill>
              </a:rPr>
              <a:t> Story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789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ADDSYM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automatically</a:t>
            </a:r>
            <a:r>
              <a:rPr lang="nl-NL" dirty="0" smtClean="0"/>
              <a:t> analyse a CIF file </a:t>
            </a:r>
            <a:r>
              <a:rPr lang="nl-NL" dirty="0" err="1" smtClean="0"/>
              <a:t>containing</a:t>
            </a:r>
            <a:r>
              <a:rPr lang="nl-NL" dirty="0" smtClean="0"/>
              <a:t> multiple entries </a:t>
            </a:r>
            <a:r>
              <a:rPr lang="nl-NL" dirty="0" err="1" smtClean="0"/>
              <a:t>exported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CSD.</a:t>
            </a:r>
          </a:p>
          <a:p>
            <a:r>
              <a:rPr lang="nl-NL" dirty="0" smtClean="0"/>
              <a:t>In 1999, in response </a:t>
            </a:r>
            <a:r>
              <a:rPr lang="nl-NL" dirty="0" err="1" smtClean="0"/>
              <a:t>to</a:t>
            </a:r>
            <a:r>
              <a:rPr lang="nl-NL" dirty="0" smtClean="0"/>
              <a:t> the paper  “P1 or P-1 or </a:t>
            </a:r>
            <a:r>
              <a:rPr lang="nl-NL" dirty="0" err="1" smtClean="0"/>
              <a:t>something</a:t>
            </a:r>
            <a:r>
              <a:rPr lang="nl-NL" dirty="0" smtClean="0"/>
              <a:t> </a:t>
            </a:r>
            <a:r>
              <a:rPr lang="nl-NL" dirty="0" err="1" smtClean="0"/>
              <a:t>else</a:t>
            </a:r>
            <a:r>
              <a:rPr lang="nl-NL" dirty="0" smtClean="0"/>
              <a:t>” I </a:t>
            </a:r>
            <a:r>
              <a:rPr lang="nl-NL" dirty="0" err="1" smtClean="0"/>
              <a:t>send</a:t>
            </a:r>
            <a:r>
              <a:rPr lang="nl-NL" dirty="0" smtClean="0"/>
              <a:t> Dick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larger</a:t>
            </a:r>
            <a:r>
              <a:rPr lang="nl-NL" dirty="0" smtClean="0"/>
              <a:t> </a:t>
            </a:r>
            <a:r>
              <a:rPr lang="nl-NL" dirty="0" err="1" smtClean="0"/>
              <a:t>automatically</a:t>
            </a:r>
            <a:r>
              <a:rPr lang="nl-NL" dirty="0" smtClean="0"/>
              <a:t> </a:t>
            </a:r>
            <a:r>
              <a:rPr lang="nl-NL" dirty="0" err="1" smtClean="0"/>
              <a:t>created</a:t>
            </a:r>
            <a:r>
              <a:rPr lang="nl-NL" dirty="0" smtClean="0"/>
              <a:t> “P1” list. He </a:t>
            </a:r>
            <a:r>
              <a:rPr lang="nl-NL" dirty="0" err="1" smtClean="0"/>
              <a:t>immediately</a:t>
            </a:r>
            <a:r>
              <a:rPr lang="nl-NL" dirty="0" smtClean="0"/>
              <a:t> </a:t>
            </a:r>
            <a:r>
              <a:rPr lang="nl-NL" dirty="0" err="1" smtClean="0"/>
              <a:t>started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on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list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indeed found </a:t>
            </a:r>
            <a:r>
              <a:rPr lang="nl-NL" dirty="0" err="1" smtClean="0"/>
              <a:t>some</a:t>
            </a:r>
            <a:r>
              <a:rPr lang="nl-NL" dirty="0" smtClean="0"/>
              <a:t> more </a:t>
            </a:r>
            <a:r>
              <a:rPr lang="nl-NL" dirty="0" err="1" smtClean="0"/>
              <a:t>missed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cases. </a:t>
            </a:r>
          </a:p>
          <a:p>
            <a:r>
              <a:rPr lang="nl-NL" dirty="0" err="1" smtClean="0"/>
              <a:t>Interestingly</a:t>
            </a:r>
            <a:r>
              <a:rPr lang="nl-NL" dirty="0" smtClean="0"/>
              <a:t>, </a:t>
            </a:r>
            <a:r>
              <a:rPr lang="nl-NL" dirty="0" err="1" smtClean="0"/>
              <a:t>one</a:t>
            </a:r>
            <a:r>
              <a:rPr lang="nl-NL" dirty="0" smtClean="0"/>
              <a:t> of the entries (NAXQAM) </a:t>
            </a:r>
            <a:r>
              <a:rPr lang="nl-NL" dirty="0" err="1" smtClean="0"/>
              <a:t>that</a:t>
            </a:r>
            <a:r>
              <a:rPr lang="nl-NL" dirty="0" smtClean="0"/>
              <a:t> he had </a:t>
            </a:r>
            <a:r>
              <a:rPr lang="nl-NL" dirty="0" err="1" smtClean="0"/>
              <a:t>previously</a:t>
            </a:r>
            <a:r>
              <a:rPr lang="nl-NL" dirty="0" smtClean="0"/>
              <a:t> </a:t>
            </a:r>
            <a:r>
              <a:rPr lang="nl-NL" dirty="0" err="1" smtClean="0"/>
              <a:t>updated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Cc was ‘</a:t>
            </a:r>
            <a:r>
              <a:rPr lang="nl-NL" dirty="0" err="1" smtClean="0"/>
              <a:t>Marshed</a:t>
            </a:r>
            <a:r>
              <a:rPr lang="nl-NL" dirty="0" smtClean="0"/>
              <a:t>’ </a:t>
            </a:r>
            <a:r>
              <a:rPr lang="nl-NL" dirty="0" err="1" smtClean="0"/>
              <a:t>again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Fdd2. I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realize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I </a:t>
            </a:r>
            <a:r>
              <a:rPr lang="nl-NL" dirty="0" err="1" smtClean="0"/>
              <a:t>supplied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list.</a:t>
            </a:r>
          </a:p>
          <a:p>
            <a:r>
              <a:rPr lang="nl-NL" dirty="0" smtClean="0"/>
              <a:t>I was </a:t>
            </a:r>
            <a:r>
              <a:rPr lang="nl-NL" dirty="0" err="1" smtClean="0"/>
              <a:t>told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he </a:t>
            </a:r>
            <a:r>
              <a:rPr lang="nl-NL" dirty="0" err="1" smtClean="0"/>
              <a:t>enjoyed</a:t>
            </a:r>
            <a:r>
              <a:rPr lang="nl-NL" dirty="0" smtClean="0"/>
              <a:t> </a:t>
            </a:r>
            <a:r>
              <a:rPr lang="nl-NL" dirty="0" err="1" smtClean="0"/>
              <a:t>being</a:t>
            </a:r>
            <a:r>
              <a:rPr lang="nl-NL" dirty="0" smtClean="0"/>
              <a:t> </a:t>
            </a:r>
            <a:r>
              <a:rPr lang="nl-NL" dirty="0" err="1" smtClean="0"/>
              <a:t>Marshed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2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Joint Paper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As a follow-up, Dick </a:t>
            </a:r>
            <a:r>
              <a:rPr lang="nl-NL" dirty="0" err="1" smtClean="0"/>
              <a:t>asked</a:t>
            </a:r>
            <a:r>
              <a:rPr lang="nl-NL" dirty="0" smtClean="0"/>
              <a:t> me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send</a:t>
            </a:r>
            <a:r>
              <a:rPr lang="nl-NL" dirty="0" smtClean="0"/>
              <a:t> </a:t>
            </a:r>
            <a:r>
              <a:rPr lang="nl-NL" dirty="0" err="1" smtClean="0"/>
              <a:t>him</a:t>
            </a:r>
            <a:r>
              <a:rPr lang="nl-NL" dirty="0" smtClean="0"/>
              <a:t> </a:t>
            </a:r>
            <a:r>
              <a:rPr lang="nl-NL" dirty="0" err="1" smtClean="0"/>
              <a:t>my</a:t>
            </a:r>
            <a:r>
              <a:rPr lang="nl-NL" dirty="0" smtClean="0"/>
              <a:t> </a:t>
            </a:r>
            <a:r>
              <a:rPr lang="nl-NL" dirty="0" err="1" smtClean="0"/>
              <a:t>automatically</a:t>
            </a:r>
            <a:r>
              <a:rPr lang="nl-NL" dirty="0" smtClean="0"/>
              <a:t> </a:t>
            </a:r>
            <a:r>
              <a:rPr lang="nl-NL" dirty="0" err="1" smtClean="0"/>
              <a:t>generated</a:t>
            </a:r>
            <a:r>
              <a:rPr lang="nl-NL" dirty="0" smtClean="0"/>
              <a:t> list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space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corrections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structures</a:t>
            </a:r>
            <a:r>
              <a:rPr lang="nl-NL" dirty="0" smtClean="0"/>
              <a:t> </a:t>
            </a:r>
            <a:r>
              <a:rPr lang="nl-NL" dirty="0" err="1" smtClean="0"/>
              <a:t>published</a:t>
            </a:r>
            <a:r>
              <a:rPr lang="nl-NL" dirty="0" smtClean="0"/>
              <a:t> in C2.</a:t>
            </a:r>
          </a:p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resulted</a:t>
            </a:r>
            <a:r>
              <a:rPr lang="nl-NL" dirty="0" smtClean="0"/>
              <a:t> in a </a:t>
            </a:r>
            <a:r>
              <a:rPr lang="nl-NL" dirty="0" err="1" smtClean="0"/>
              <a:t>one</a:t>
            </a:r>
            <a:r>
              <a:rPr lang="nl-NL" dirty="0" smtClean="0"/>
              <a:t> time long </a:t>
            </a:r>
            <a:r>
              <a:rPr lang="nl-NL" dirty="0" err="1" smtClean="0"/>
              <a:t>distance</a:t>
            </a:r>
            <a:r>
              <a:rPr lang="nl-NL" dirty="0" smtClean="0"/>
              <a:t> internet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collaboration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the paper:</a:t>
            </a:r>
          </a:p>
          <a:p>
            <a:r>
              <a:rPr lang="nl-NL" dirty="0" smtClean="0"/>
              <a:t>“</a:t>
            </a:r>
            <a:r>
              <a:rPr lang="nl-NL" i="1" dirty="0" err="1" smtClean="0"/>
              <a:t>Use</a:t>
            </a:r>
            <a:r>
              <a:rPr lang="nl-NL" i="1" dirty="0" smtClean="0"/>
              <a:t> of software </a:t>
            </a:r>
            <a:r>
              <a:rPr lang="nl-NL" i="1" dirty="0" err="1" smtClean="0"/>
              <a:t>to</a:t>
            </a:r>
            <a:r>
              <a:rPr lang="nl-NL" i="1" dirty="0" smtClean="0"/>
              <a:t> </a:t>
            </a:r>
            <a:r>
              <a:rPr lang="nl-NL" i="1" dirty="0" err="1" smtClean="0"/>
              <a:t>seach</a:t>
            </a:r>
            <a:r>
              <a:rPr lang="nl-NL" i="1" dirty="0" smtClean="0"/>
              <a:t> </a:t>
            </a:r>
            <a:r>
              <a:rPr lang="nl-NL" i="1" dirty="0" err="1" smtClean="0"/>
              <a:t>for</a:t>
            </a:r>
            <a:r>
              <a:rPr lang="nl-NL" i="1" dirty="0" smtClean="0"/>
              <a:t> </a:t>
            </a:r>
            <a:r>
              <a:rPr lang="nl-NL" i="1" dirty="0" err="1" smtClean="0"/>
              <a:t>higher</a:t>
            </a:r>
            <a:r>
              <a:rPr lang="nl-NL" i="1" dirty="0" smtClean="0"/>
              <a:t> </a:t>
            </a:r>
            <a:r>
              <a:rPr lang="nl-NL" i="1" dirty="0" err="1" smtClean="0"/>
              <a:t>symmetry</a:t>
            </a:r>
            <a:r>
              <a:rPr lang="nl-NL" i="1" dirty="0" smtClean="0"/>
              <a:t>: </a:t>
            </a:r>
            <a:r>
              <a:rPr lang="nl-NL" i="1" dirty="0" err="1" smtClean="0"/>
              <a:t>space</a:t>
            </a:r>
            <a:r>
              <a:rPr lang="nl-NL" i="1" dirty="0" smtClean="0"/>
              <a:t> </a:t>
            </a:r>
            <a:r>
              <a:rPr lang="nl-NL" i="1" dirty="0" err="1" smtClean="0"/>
              <a:t>group</a:t>
            </a:r>
            <a:r>
              <a:rPr lang="nl-NL" i="1" dirty="0" smtClean="0"/>
              <a:t> C2</a:t>
            </a:r>
            <a:r>
              <a:rPr lang="nl-NL" dirty="0" smtClean="0"/>
              <a:t>”. Acta </a:t>
            </a:r>
            <a:r>
              <a:rPr lang="nl-NL" dirty="0" err="1" smtClean="0"/>
              <a:t>Cryst</a:t>
            </a:r>
            <a:r>
              <a:rPr lang="nl-NL" dirty="0" smtClean="0"/>
              <a:t>. (2001). B57, 800-805.</a:t>
            </a:r>
          </a:p>
          <a:p>
            <a:r>
              <a:rPr lang="nl-NL" dirty="0" smtClean="0"/>
              <a:t>It was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honor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enjoyable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2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ADDSYM runs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all</a:t>
            </a:r>
            <a:r>
              <a:rPr lang="nl-NL" dirty="0" smtClean="0">
                <a:solidFill>
                  <a:srgbClr val="FF0000"/>
                </a:solidFill>
              </a:rPr>
              <a:t> 2013-2018 CSD Entries: Is the </a:t>
            </a:r>
            <a:r>
              <a:rPr lang="nl-NL" dirty="0" err="1" smtClean="0">
                <a:solidFill>
                  <a:srgbClr val="FF0000"/>
                </a:solidFill>
              </a:rPr>
              <a:t>problem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solved</a:t>
            </a:r>
            <a:r>
              <a:rPr lang="nl-NL" dirty="0" smtClean="0">
                <a:solidFill>
                  <a:srgbClr val="FF0000"/>
                </a:solidFill>
              </a:rPr>
              <a:t> 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57200" y="1740472"/>
            <a:ext cx="83985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rgbClr val="FF0000"/>
                </a:solidFill>
              </a:rPr>
              <a:t>Year</a:t>
            </a:r>
            <a:r>
              <a:rPr lang="nl-NL" sz="3200" dirty="0" smtClean="0">
                <a:solidFill>
                  <a:srgbClr val="FF0000"/>
                </a:solidFill>
              </a:rPr>
              <a:t>  #New ENTRIES  ADDSYM </a:t>
            </a:r>
            <a:r>
              <a:rPr lang="nl-NL" sz="3200" smtClean="0">
                <a:solidFill>
                  <a:srgbClr val="FF0000"/>
                </a:solidFill>
              </a:rPr>
              <a:t>HITS    100</a:t>
            </a:r>
            <a:r>
              <a:rPr lang="nl-NL" sz="3200" dirty="0" smtClean="0">
                <a:solidFill>
                  <a:srgbClr val="FF0000"/>
                </a:solidFill>
              </a:rPr>
              <a:t>% FIT </a:t>
            </a:r>
          </a:p>
          <a:p>
            <a:r>
              <a:rPr lang="nl-NL" sz="3200" dirty="0" smtClean="0"/>
              <a:t>2013           47233         797   (1.7%)    </a:t>
            </a:r>
            <a:r>
              <a:rPr lang="nl-NL" sz="3200" dirty="0"/>
              <a:t>3</a:t>
            </a:r>
            <a:r>
              <a:rPr lang="nl-NL" sz="3200" dirty="0" smtClean="0"/>
              <a:t>64  (0.77%)</a:t>
            </a:r>
          </a:p>
          <a:p>
            <a:r>
              <a:rPr lang="nl-NL" sz="3200" dirty="0" smtClean="0"/>
              <a:t>2014           49546         890   (1.8)       416  (0.84)</a:t>
            </a:r>
          </a:p>
          <a:p>
            <a:r>
              <a:rPr lang="nl-NL" sz="3200" dirty="0" smtClean="0"/>
              <a:t>2015           52652         860   (1.6)       390  (0.74)</a:t>
            </a:r>
          </a:p>
          <a:p>
            <a:r>
              <a:rPr lang="nl-NL" sz="3200" dirty="0" smtClean="0"/>
              <a:t>2016           54333         832   (1.5)       343  (0.63)</a:t>
            </a:r>
          </a:p>
          <a:p>
            <a:pPr marL="514350" indent="-514350">
              <a:buAutoNum type="arabicPlain" startAt="2017"/>
            </a:pPr>
            <a:r>
              <a:rPr lang="nl-NL" sz="3200" dirty="0" smtClean="0"/>
              <a:t>           40496         618   (1.5)       253  (0.62)</a:t>
            </a:r>
          </a:p>
          <a:p>
            <a:pPr marL="514350" indent="-514350">
              <a:buAutoNum type="arabicPlain" startAt="2017"/>
            </a:pPr>
            <a:r>
              <a:rPr lang="nl-NL" sz="3200" dirty="0"/>
              <a:t> </a:t>
            </a:r>
            <a:r>
              <a:rPr lang="nl-NL" sz="3200" dirty="0" smtClean="0"/>
              <a:t>          16546         258   (1.6)         93  (0.56)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54159" y="5593460"/>
            <a:ext cx="86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‘HITS’ = </a:t>
            </a:r>
            <a:r>
              <a:rPr lang="nl-NL" sz="2800" dirty="0" err="1" smtClean="0"/>
              <a:t>Number</a:t>
            </a:r>
            <a:r>
              <a:rPr lang="nl-NL" sz="2800" dirty="0" smtClean="0"/>
              <a:t> of entries </a:t>
            </a:r>
            <a:r>
              <a:rPr lang="nl-NL" sz="2800" dirty="0" err="1" smtClean="0"/>
              <a:t>satisfying</a:t>
            </a:r>
            <a:r>
              <a:rPr lang="nl-NL" sz="2800" dirty="0" smtClean="0"/>
              <a:t> the default ADDSYM criteria </a:t>
            </a:r>
            <a:r>
              <a:rPr lang="nl-NL" sz="2800" dirty="0" err="1" smtClean="0"/>
              <a:t>for</a:t>
            </a:r>
            <a:r>
              <a:rPr lang="nl-NL" sz="2800" dirty="0" smtClean="0"/>
              <a:t> closer </a:t>
            </a:r>
            <a:r>
              <a:rPr lang="nl-NL" sz="2800" dirty="0" err="1" smtClean="0"/>
              <a:t>inspection</a:t>
            </a:r>
            <a:r>
              <a:rPr lang="nl-NL" sz="2800" dirty="0" smtClean="0"/>
              <a:t> (</a:t>
            </a:r>
            <a:r>
              <a:rPr lang="nl-NL" sz="2800" dirty="0" err="1" smtClean="0"/>
              <a:t>Not</a:t>
            </a:r>
            <a:r>
              <a:rPr lang="nl-NL" sz="2800" dirty="0" smtClean="0"/>
              <a:t> </a:t>
            </a:r>
            <a:r>
              <a:rPr lang="nl-NL" sz="2800" dirty="0" err="1" smtClean="0"/>
              <a:t>necessarily</a:t>
            </a:r>
            <a:r>
              <a:rPr lang="nl-NL" sz="2800" dirty="0" smtClean="0"/>
              <a:t> </a:t>
            </a:r>
            <a:r>
              <a:rPr lang="nl-NL" sz="2800" dirty="0" err="1" smtClean="0"/>
              <a:t>an</a:t>
            </a:r>
            <a:r>
              <a:rPr lang="nl-NL" sz="2800" dirty="0" smtClean="0"/>
              <a:t> Error)</a:t>
            </a:r>
          </a:p>
        </p:txBody>
      </p:sp>
    </p:spTree>
    <p:extLst>
      <p:ext uri="{BB962C8B-B14F-4D97-AF65-F5344CB8AC3E}">
        <p14:creationId xmlns:p14="http://schemas.microsoft.com/office/powerpoint/2010/main" val="17304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ADDSYM Criteria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Default criteria are set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values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catch large </a:t>
            </a:r>
            <a:r>
              <a:rPr lang="nl-NL" dirty="0" err="1" smtClean="0"/>
              <a:t>outliers</a:t>
            </a:r>
            <a:r>
              <a:rPr lang="nl-NL" dirty="0" smtClean="0"/>
              <a:t> (in </a:t>
            </a:r>
            <a:r>
              <a:rPr lang="nl-NL" dirty="0" err="1" smtClean="0"/>
              <a:t>cell</a:t>
            </a:r>
            <a:r>
              <a:rPr lang="nl-NL" dirty="0" smtClean="0"/>
              <a:t> </a:t>
            </a:r>
            <a:r>
              <a:rPr lang="nl-NL" dirty="0" err="1" smtClean="0"/>
              <a:t>dimensions</a:t>
            </a:r>
            <a:r>
              <a:rPr lang="nl-NL" dirty="0" smtClean="0"/>
              <a:t> or </a:t>
            </a:r>
            <a:r>
              <a:rPr lang="nl-NL" dirty="0" err="1" smtClean="0"/>
              <a:t>near</a:t>
            </a:r>
            <a:r>
              <a:rPr lang="nl-NL" dirty="0" smtClean="0"/>
              <a:t> </a:t>
            </a:r>
            <a:r>
              <a:rPr lang="nl-NL" dirty="0" err="1" smtClean="0"/>
              <a:t>singular</a:t>
            </a:r>
            <a:r>
              <a:rPr lang="nl-NL" dirty="0" smtClean="0"/>
              <a:t> </a:t>
            </a:r>
            <a:r>
              <a:rPr lang="nl-NL" dirty="0" err="1" smtClean="0"/>
              <a:t>refinement</a:t>
            </a:r>
            <a:r>
              <a:rPr lang="nl-NL" dirty="0" smtClean="0"/>
              <a:t> parameters), pseudo-</a:t>
            </a:r>
            <a:r>
              <a:rPr lang="nl-NL" dirty="0" err="1" smtClean="0"/>
              <a:t>symmetry</a:t>
            </a:r>
            <a:r>
              <a:rPr lang="nl-NL" dirty="0" smtClean="0"/>
              <a:t>, </a:t>
            </a:r>
            <a:r>
              <a:rPr lang="nl-NL" dirty="0" err="1" smtClean="0"/>
              <a:t>incorrectly</a:t>
            </a:r>
            <a:r>
              <a:rPr lang="nl-NL" dirty="0" smtClean="0"/>
              <a:t> </a:t>
            </a:r>
            <a:r>
              <a:rPr lang="nl-NL" dirty="0" err="1" smtClean="0"/>
              <a:t>assigned</a:t>
            </a:r>
            <a:r>
              <a:rPr lang="nl-NL" dirty="0" smtClean="0"/>
              <a:t> </a:t>
            </a:r>
            <a:r>
              <a:rPr lang="nl-NL" dirty="0" err="1" smtClean="0"/>
              <a:t>atom</a:t>
            </a:r>
            <a:r>
              <a:rPr lang="nl-NL" dirty="0" smtClean="0"/>
              <a:t> types etc. </a:t>
            </a:r>
          </a:p>
          <a:p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reported</a:t>
            </a:r>
            <a:r>
              <a:rPr lang="nl-NL" dirty="0" smtClean="0"/>
              <a:t> cases of </a:t>
            </a:r>
            <a:r>
              <a:rPr lang="nl-NL" dirty="0" err="1" smtClean="0"/>
              <a:t>additional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investigated</a:t>
            </a:r>
            <a:r>
              <a:rPr lang="nl-NL" dirty="0" smtClean="0"/>
              <a:t>, </a:t>
            </a:r>
            <a:r>
              <a:rPr lang="nl-NL" dirty="0" err="1" smtClean="0"/>
              <a:t>acted</a:t>
            </a:r>
            <a:r>
              <a:rPr lang="nl-NL" dirty="0" smtClean="0"/>
              <a:t> </a:t>
            </a:r>
            <a:r>
              <a:rPr lang="nl-NL" dirty="0" err="1" smtClean="0"/>
              <a:t>upon</a:t>
            </a:r>
            <a:r>
              <a:rPr lang="nl-NL" dirty="0" smtClean="0"/>
              <a:t>, </a:t>
            </a:r>
            <a:r>
              <a:rPr lang="nl-NL" dirty="0" err="1" smtClean="0"/>
              <a:t>reported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discussed</a:t>
            </a:r>
            <a:r>
              <a:rPr lang="nl-NL" dirty="0" smtClean="0"/>
              <a:t> in a </a:t>
            </a:r>
            <a:r>
              <a:rPr lang="nl-NL" dirty="0" err="1" smtClean="0"/>
              <a:t>structure</a:t>
            </a:r>
            <a:r>
              <a:rPr lang="nl-NL" dirty="0" smtClean="0"/>
              <a:t> report.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Next: </a:t>
            </a:r>
            <a:r>
              <a:rPr lang="nl-NL" dirty="0" err="1" smtClean="0">
                <a:solidFill>
                  <a:srgbClr val="FF0000"/>
                </a:solidFill>
              </a:rPr>
              <a:t>subset</a:t>
            </a:r>
            <a:r>
              <a:rPr lang="nl-NL" dirty="0" smtClean="0">
                <a:solidFill>
                  <a:srgbClr val="FF0000"/>
                </a:solidFill>
              </a:rPr>
              <a:t>  of hits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2017 as </a:t>
            </a:r>
            <a:r>
              <a:rPr lang="nl-NL" dirty="0" err="1" smtClean="0">
                <a:solidFill>
                  <a:srgbClr val="FF0000"/>
                </a:solidFill>
              </a:rPr>
              <a:t>illustration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8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ic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323098"/>
            <a:ext cx="8334375" cy="641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120532" y="4070916"/>
            <a:ext cx="26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1083180" y="1514661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4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c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1"/>
            <a:ext cx="9144000" cy="681621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625655" y="561706"/>
            <a:ext cx="4249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Chem</a:t>
            </a:r>
            <a:r>
              <a:rPr lang="nl-NL" sz="2400" b="1" dirty="0" smtClean="0">
                <a:solidFill>
                  <a:srgbClr val="FF0000"/>
                </a:solidFill>
              </a:rPr>
              <a:t>. </a:t>
            </a:r>
            <a:r>
              <a:rPr lang="nl-NL" sz="2400" b="1" dirty="0" err="1" smtClean="0">
                <a:solidFill>
                  <a:srgbClr val="FF0000"/>
                </a:solidFill>
              </a:rPr>
              <a:t>Eur.J</a:t>
            </a:r>
            <a:r>
              <a:rPr lang="nl-NL" sz="2400" b="1" dirty="0" smtClean="0">
                <a:solidFill>
                  <a:srgbClr val="FF0000"/>
                </a:solidFill>
              </a:rPr>
              <a:t>. (2017) 23, 11611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9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361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99818" y="683816"/>
            <a:ext cx="672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Change of LAUE class:  Low </a:t>
            </a:r>
            <a:r>
              <a:rPr lang="nl-NL" dirty="0" err="1" smtClean="0"/>
              <a:t>to</a:t>
            </a:r>
            <a:r>
              <a:rPr lang="nl-NL" dirty="0" smtClean="0"/>
              <a:t> high </a:t>
            </a:r>
            <a:r>
              <a:rPr lang="nl-NL" dirty="0" err="1" smtClean="0"/>
              <a:t>trigonal</a:t>
            </a:r>
            <a:r>
              <a:rPr lang="nl-NL" smtClean="0"/>
              <a:t> -3 </a:t>
            </a:r>
            <a:r>
              <a:rPr lang="nl-NL" smtClean="0">
                <a:sym typeface="Wingdings"/>
              </a:rPr>
              <a:t> -3m1 ,</a:t>
            </a:r>
            <a:r>
              <a:rPr lang="nl-NL" smtClean="0"/>
              <a:t>   </a:t>
            </a:r>
            <a:r>
              <a:rPr lang="nl-NL" dirty="0" smtClean="0"/>
              <a:t>P-3 </a:t>
            </a:r>
            <a:r>
              <a:rPr lang="nl-NL" dirty="0" smtClean="0">
                <a:sym typeface="Wingdings"/>
              </a:rPr>
              <a:t> P-3c1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89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The </a:t>
            </a:r>
            <a:r>
              <a:rPr lang="nl-NL" dirty="0" err="1" smtClean="0">
                <a:solidFill>
                  <a:srgbClr val="FF0000"/>
                </a:solidFill>
              </a:rPr>
              <a:t>Problem</a:t>
            </a:r>
            <a:r>
              <a:rPr lang="nl-NL" dirty="0" smtClean="0">
                <a:solidFill>
                  <a:srgbClr val="FF0000"/>
                </a:solidFill>
              </a:rPr>
              <a:t> of </a:t>
            </a:r>
            <a:r>
              <a:rPr lang="nl-NL" dirty="0" err="1" smtClean="0">
                <a:solidFill>
                  <a:srgbClr val="FF0000"/>
                </a:solidFill>
              </a:rPr>
              <a:t>too</a:t>
            </a:r>
            <a:r>
              <a:rPr lang="nl-NL" dirty="0" smtClean="0">
                <a:solidFill>
                  <a:srgbClr val="FF0000"/>
                </a:solidFill>
              </a:rPr>
              <a:t> High </a:t>
            </a:r>
            <a:r>
              <a:rPr lang="nl-NL" dirty="0" err="1" smtClean="0">
                <a:solidFill>
                  <a:srgbClr val="FF0000"/>
                </a:solidFill>
              </a:rPr>
              <a:t>Symmetr</a:t>
            </a:r>
            <a:r>
              <a:rPr lang="nl-NL" dirty="0" err="1" smtClean="0"/>
              <a:t>y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particular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point detector data, </a:t>
            </a:r>
            <a:r>
              <a:rPr lang="nl-NL" dirty="0" err="1" smtClean="0"/>
              <a:t>it</a:t>
            </a:r>
            <a:r>
              <a:rPr lang="nl-NL" dirty="0" smtClean="0"/>
              <a:t> was easy </a:t>
            </a:r>
            <a:r>
              <a:rPr lang="nl-NL" dirty="0" err="1" smtClean="0"/>
              <a:t>to</a:t>
            </a:r>
            <a:r>
              <a:rPr lang="nl-NL" dirty="0" smtClean="0"/>
              <a:t> miss </a:t>
            </a:r>
            <a:r>
              <a:rPr lang="nl-NL" dirty="0" err="1" smtClean="0"/>
              <a:t>weak</a:t>
            </a:r>
            <a:r>
              <a:rPr lang="nl-NL" dirty="0" smtClean="0"/>
              <a:t> </a:t>
            </a:r>
            <a:r>
              <a:rPr lang="nl-NL" dirty="0" err="1" smtClean="0"/>
              <a:t>diffraction</a:t>
            </a:r>
            <a:r>
              <a:rPr lang="nl-NL" dirty="0" smtClean="0"/>
              <a:t> spots, </a:t>
            </a:r>
            <a:r>
              <a:rPr lang="nl-NL" dirty="0" err="1" smtClean="0"/>
              <a:t>resulting</a:t>
            </a:r>
            <a:r>
              <a:rPr lang="nl-NL" dirty="0" smtClean="0"/>
              <a:t> in </a:t>
            </a:r>
            <a:r>
              <a:rPr lang="nl-NL" dirty="0" err="1" smtClean="0"/>
              <a:t>artificial</a:t>
            </a:r>
            <a:r>
              <a:rPr lang="nl-NL" dirty="0" smtClean="0"/>
              <a:t> disorder (i.e. </a:t>
            </a:r>
            <a:r>
              <a:rPr lang="nl-NL" dirty="0" err="1"/>
              <a:t>a</a:t>
            </a:r>
            <a:r>
              <a:rPr lang="nl-NL" dirty="0" err="1" smtClean="0"/>
              <a:t>veraged</a:t>
            </a:r>
            <a:r>
              <a:rPr lang="nl-NL" dirty="0" smtClean="0"/>
              <a:t> </a:t>
            </a:r>
            <a:r>
              <a:rPr lang="nl-NL" dirty="0" err="1" smtClean="0"/>
              <a:t>structures</a:t>
            </a:r>
            <a:r>
              <a:rPr lang="nl-NL" dirty="0" smtClean="0"/>
              <a:t>)</a:t>
            </a:r>
          </a:p>
          <a:p>
            <a:r>
              <a:rPr lang="nl-NL" dirty="0" smtClean="0"/>
              <a:t>Pseudo-</a:t>
            </a:r>
            <a:r>
              <a:rPr lang="nl-NL" dirty="0" err="1" smtClean="0"/>
              <a:t>symmetry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/>
              <a:t> </a:t>
            </a:r>
            <a:r>
              <a:rPr lang="nl-NL" dirty="0" err="1" smtClean="0"/>
              <a:t>solutions</a:t>
            </a:r>
            <a:r>
              <a:rPr lang="nl-NL" dirty="0" smtClean="0"/>
              <a:t> in </a:t>
            </a:r>
            <a:r>
              <a:rPr lang="nl-NL" dirty="0" err="1" smtClean="0"/>
              <a:t>too</a:t>
            </a:r>
            <a:r>
              <a:rPr lang="nl-NL" dirty="0" smtClean="0"/>
              <a:t> high </a:t>
            </a:r>
            <a:r>
              <a:rPr lang="nl-NL" dirty="0" err="1" smtClean="0"/>
              <a:t>symmetry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artificial</a:t>
            </a:r>
            <a:r>
              <a:rPr lang="nl-NL" dirty="0" smtClean="0"/>
              <a:t> disorder.</a:t>
            </a:r>
          </a:p>
          <a:p>
            <a:r>
              <a:rPr lang="nl-NL" dirty="0" err="1" smtClean="0"/>
              <a:t>Twinning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issues</a:t>
            </a:r>
          </a:p>
          <a:p>
            <a:r>
              <a:rPr lang="nl-NL" dirty="0">
                <a:solidFill>
                  <a:srgbClr val="FF0000"/>
                </a:solidFill>
              </a:rPr>
              <a:t>A</a:t>
            </a:r>
            <a:r>
              <a:rPr lang="nl-NL" dirty="0" smtClean="0">
                <a:solidFill>
                  <a:srgbClr val="FF0000"/>
                </a:solidFill>
              </a:rPr>
              <a:t> pseudo-</a:t>
            </a:r>
            <a:r>
              <a:rPr lang="nl-NL" dirty="0" err="1" smtClean="0">
                <a:solidFill>
                  <a:srgbClr val="FF0000"/>
                </a:solidFill>
              </a:rPr>
              <a:t>symmetry</a:t>
            </a:r>
            <a:r>
              <a:rPr lang="nl-NL" dirty="0" smtClean="0">
                <a:solidFill>
                  <a:srgbClr val="FF0000"/>
                </a:solidFill>
              </a:rPr>
              <a:t> case next: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9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46082" name="Picture 3" descr="C:\Documents and Settings\spea\My Documents\My Pictures\xx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09588"/>
            <a:ext cx="7534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045287" y="1088702"/>
            <a:ext cx="55453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Pseudo-symmetry (less than 100% atom fit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Disorder in C2/c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Ordered in P-1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The Missed Symmetry 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Correct space group assignment to a crystal structure is not always </a:t>
            </a:r>
            <a:r>
              <a:rPr lang="en-US" dirty="0" smtClean="0"/>
              <a:t>trivial (in particular concerning the </a:t>
            </a:r>
            <a:r>
              <a:rPr lang="en-US" dirty="0" err="1" smtClean="0"/>
              <a:t>centro</a:t>
            </a:r>
            <a:r>
              <a:rPr lang="en-US" dirty="0" smtClean="0"/>
              <a:t>/non-</a:t>
            </a:r>
            <a:r>
              <a:rPr lang="en-US" dirty="0" err="1" smtClean="0"/>
              <a:t>centro</a:t>
            </a:r>
            <a:r>
              <a:rPr lang="en-US" dirty="0" smtClean="0"/>
              <a:t> choice case).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As a result, many </a:t>
            </a:r>
            <a:r>
              <a:rPr lang="en-US" dirty="0" smtClean="0"/>
              <a:t>(and still uncorrected</a:t>
            </a:r>
            <a:r>
              <a:rPr lang="en-US" dirty="0"/>
              <a:t>) errors </a:t>
            </a:r>
            <a:r>
              <a:rPr lang="en-US" dirty="0" smtClean="0"/>
              <a:t>can </a:t>
            </a:r>
            <a:r>
              <a:rPr lang="en-US" dirty="0"/>
              <a:t>be found in the literature and databases.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Some errors </a:t>
            </a:r>
            <a:r>
              <a:rPr lang="en-US" dirty="0" smtClean="0"/>
              <a:t>are harmful in having their impact on the presented chemistry, </a:t>
            </a:r>
            <a:r>
              <a:rPr lang="en-US" dirty="0"/>
              <a:t>others </a:t>
            </a:r>
            <a:r>
              <a:rPr lang="en-US" dirty="0" smtClean="0"/>
              <a:t>can be of </a:t>
            </a:r>
            <a:r>
              <a:rPr lang="en-US" dirty="0"/>
              <a:t>a more esthetic nature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Pseudo-symmetry, disorder, poor data and twinning may confuse the issue.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7493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Comments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5712"/>
            <a:ext cx="8229600" cy="58022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Hydrogen atoms and </a:t>
            </a:r>
            <a:r>
              <a:rPr lang="en-US" dirty="0" smtClean="0"/>
              <a:t>disordered </a:t>
            </a:r>
            <a:r>
              <a:rPr lang="en-US" dirty="0"/>
              <a:t>atoms are </a:t>
            </a:r>
            <a:r>
              <a:rPr lang="en-US" dirty="0">
                <a:solidFill>
                  <a:schemeClr val="accent2"/>
                </a:solidFill>
              </a:rPr>
              <a:t>not</a:t>
            </a:r>
            <a:r>
              <a:rPr lang="en-US" dirty="0">
                <a:solidFill>
                  <a:srgbClr val="953735"/>
                </a:solidFill>
              </a:rPr>
              <a:t> </a:t>
            </a:r>
            <a:r>
              <a:rPr lang="en-US" dirty="0"/>
              <a:t>included in the </a:t>
            </a:r>
            <a:r>
              <a:rPr lang="en-US" dirty="0" smtClean="0"/>
              <a:t>ADDSYM analysis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Pseudo-symmetry can be both problematic and/or interesting (Inorganic Structures)</a:t>
            </a:r>
          </a:p>
          <a:p>
            <a:pPr>
              <a:defRPr/>
            </a:pPr>
            <a:r>
              <a:rPr lang="en-US" dirty="0" smtClean="0"/>
              <a:t>Missed symmetry claims should always be supported with the primary reflection data.</a:t>
            </a:r>
          </a:p>
          <a:p>
            <a:pPr>
              <a:defRPr/>
            </a:pPr>
            <a:r>
              <a:rPr lang="en-US" dirty="0" smtClean="0"/>
              <a:t>In the past, those data were deposited (and sometimes retyped in support of Dick’s early symmetry corrections).</a:t>
            </a:r>
          </a:p>
          <a:p>
            <a:pPr>
              <a:defRPr/>
            </a:pPr>
            <a:r>
              <a:rPr lang="en-US" dirty="0" smtClean="0"/>
              <a:t>Currently embedded unmerged reflection data in SHELXL </a:t>
            </a:r>
            <a:r>
              <a:rPr lang="en-US" dirty="0" err="1" smtClean="0"/>
              <a:t>cif’s</a:t>
            </a:r>
            <a:r>
              <a:rPr lang="en-US" dirty="0" smtClean="0"/>
              <a:t> should not be deleted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8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 Years of </a:t>
            </a:r>
            <a:r>
              <a:rPr lang="en-US" dirty="0" err="1" smtClean="0">
                <a:solidFill>
                  <a:srgbClr val="FF0000"/>
                </a:solidFill>
                <a:cs typeface="+mj-cs"/>
              </a:rPr>
              <a:t>Marshing</a:t>
            </a:r>
            <a:endParaRPr lang="en-US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66"/>
                </a:solidFill>
                <a:cs typeface="+mn-cs"/>
              </a:rPr>
              <a:t>Obvious Question</a:t>
            </a:r>
            <a:r>
              <a:rPr lang="en-US" dirty="0" smtClean="0">
                <a:cs typeface="+mn-cs"/>
              </a:rPr>
              <a:t>: </a:t>
            </a:r>
          </a:p>
          <a:p>
            <a:pPr eaLnBrk="1" hangingPunct="1">
              <a:buFontTx/>
              <a:buNone/>
              <a:defRPr/>
            </a:pPr>
            <a:r>
              <a:rPr lang="en-US" i="1" dirty="0" smtClean="0">
                <a:cs typeface="+mn-cs"/>
              </a:rPr>
              <a:t>    Is the Missed Symmetry Issue now Solved after </a:t>
            </a:r>
            <a:r>
              <a:rPr lang="en-US" i="1" dirty="0" smtClean="0"/>
              <a:t>40 </a:t>
            </a:r>
            <a:r>
              <a:rPr lang="en-US" i="1" dirty="0" smtClean="0">
                <a:cs typeface="+mn-cs"/>
              </a:rPr>
              <a:t> years ?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0066"/>
                </a:solidFill>
                <a:cs typeface="+mn-cs"/>
              </a:rPr>
              <a:t>Answer</a:t>
            </a:r>
            <a:r>
              <a:rPr lang="en-US" dirty="0" smtClean="0"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   -</a:t>
            </a:r>
            <a:r>
              <a:rPr lang="en-US" dirty="0" smtClean="0">
                <a:solidFill>
                  <a:srgbClr val="FF0066"/>
                </a:solidFill>
                <a:cs typeface="+mn-cs"/>
              </a:rPr>
              <a:t>Yes</a:t>
            </a:r>
            <a:r>
              <a:rPr lang="en-US" dirty="0" smtClean="0">
                <a:cs typeface="+mn-cs"/>
              </a:rPr>
              <a:t>: For Publications in the </a:t>
            </a:r>
            <a:r>
              <a:rPr lang="en-US" dirty="0" err="1" smtClean="0">
                <a:cs typeface="+mn-cs"/>
              </a:rPr>
              <a:t>IUCr</a:t>
            </a:r>
            <a:r>
              <a:rPr lang="en-US" dirty="0" smtClean="0">
                <a:cs typeface="+mn-cs"/>
              </a:rPr>
              <a:t>  Journals.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   - </a:t>
            </a:r>
            <a:r>
              <a:rPr lang="en-US" dirty="0" smtClean="0">
                <a:solidFill>
                  <a:srgbClr val="FF0066"/>
                </a:solidFill>
                <a:cs typeface="+mn-cs"/>
              </a:rPr>
              <a:t>No</a:t>
            </a:r>
            <a:r>
              <a:rPr lang="en-US" dirty="0" smtClean="0">
                <a:cs typeface="+mn-cs"/>
              </a:rPr>
              <a:t>: For Publications in Chemical Journals.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It is amazing that, given the availability of tools like </a:t>
            </a:r>
            <a:r>
              <a:rPr lang="en-US" dirty="0" err="1" smtClean="0"/>
              <a:t>IUCr</a:t>
            </a:r>
            <a:r>
              <a:rPr lang="en-US" dirty="0" smtClean="0"/>
              <a:t>/</a:t>
            </a:r>
            <a:r>
              <a:rPr lang="en-US" dirty="0" err="1" smtClean="0"/>
              <a:t>checkCIF</a:t>
            </a:r>
            <a:r>
              <a:rPr lang="en-US" dirty="0" smtClean="0"/>
              <a:t>, the issue is still often ignored by authors, editors and referees. 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16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4376"/>
            <a:ext cx="8229600" cy="1912436"/>
          </a:xfrm>
        </p:spPr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Thanks</a:t>
            </a:r>
            <a:r>
              <a:rPr lang="nl-NL" dirty="0" smtClean="0">
                <a:solidFill>
                  <a:srgbClr val="FF0000"/>
                </a:solidFill>
              </a:rPr>
              <a:t> Dick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 </a:t>
            </a:r>
            <a:r>
              <a:rPr lang="nl-NL" dirty="0" err="1" smtClean="0">
                <a:solidFill>
                  <a:srgbClr val="FF0000"/>
                </a:solidFill>
              </a:rPr>
              <a:t>Keeping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our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</a:t>
            </a:r>
            <a:r>
              <a:rPr lang="nl-NL" dirty="0" err="1" smtClean="0">
                <a:solidFill>
                  <a:srgbClr val="FF0000"/>
                </a:solidFill>
              </a:rPr>
              <a:t>cience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to</a:t>
            </a:r>
            <a:r>
              <a:rPr lang="nl-NL" dirty="0" smtClean="0">
                <a:solidFill>
                  <a:srgbClr val="FF0000"/>
                </a:solidFill>
              </a:rPr>
              <a:t> Standards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err="1" smtClean="0">
                <a:solidFill>
                  <a:srgbClr val="FF0000"/>
                </a:solidFill>
              </a:rPr>
              <a:t>and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err="1" smtClean="0">
                <a:solidFill>
                  <a:srgbClr val="FF0000"/>
                </a:solidFill>
              </a:rPr>
              <a:t>You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L</a:t>
            </a:r>
            <a:r>
              <a:rPr lang="nl-NL" dirty="0" err="1" smtClean="0">
                <a:solidFill>
                  <a:srgbClr val="FF0000"/>
                </a:solidFill>
              </a:rPr>
              <a:t>istening</a:t>
            </a:r>
            <a:r>
              <a:rPr lang="nl-NL" dirty="0" smtClean="0">
                <a:solidFill>
                  <a:srgbClr val="FF0000"/>
                </a:solidFill>
              </a:rPr>
              <a:t> 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4809" y="3090499"/>
            <a:ext cx="8441991" cy="3035664"/>
          </a:xfrm>
        </p:spPr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http://www.cryst.chem.uu.nl/spek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http://www.platonsoft.nl/spek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Email: </a:t>
            </a:r>
            <a:r>
              <a:rPr lang="nl-NL" dirty="0" err="1" smtClean="0"/>
              <a:t>a.l.spek@uu.nl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349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6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Space Group </a:t>
            </a:r>
            <a:r>
              <a:rPr lang="nl-NL" dirty="0" err="1" smtClean="0">
                <a:solidFill>
                  <a:srgbClr val="FF0000"/>
                </a:solidFill>
              </a:rPr>
              <a:t>Corrections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5507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Space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corrections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dirty="0" smtClean="0"/>
              <a:t>:</a:t>
            </a:r>
          </a:p>
          <a:p>
            <a:pPr>
              <a:buFontTx/>
              <a:buChar char="-"/>
            </a:pPr>
            <a:r>
              <a:rPr lang="nl-NL" dirty="0" smtClean="0"/>
              <a:t>Change of </a:t>
            </a:r>
            <a:r>
              <a:rPr lang="nl-NL" dirty="0" err="1" smtClean="0"/>
              <a:t>crystal</a:t>
            </a:r>
            <a:r>
              <a:rPr lang="nl-NL" dirty="0" smtClean="0"/>
              <a:t> system</a:t>
            </a:r>
          </a:p>
          <a:p>
            <a:pPr>
              <a:buFontTx/>
              <a:buChar char="-"/>
            </a:pPr>
            <a:r>
              <a:rPr lang="nl-NL" dirty="0" smtClean="0"/>
              <a:t>Change of </a:t>
            </a:r>
            <a:r>
              <a:rPr lang="nl-NL" dirty="0" err="1" smtClean="0"/>
              <a:t>Laue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Non-</a:t>
            </a:r>
            <a:r>
              <a:rPr lang="nl-NL" dirty="0" err="1" smtClean="0"/>
              <a:t>Centro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centrosymmetric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err="1" smtClean="0"/>
              <a:t>Missed</a:t>
            </a:r>
            <a:r>
              <a:rPr lang="nl-NL" dirty="0" smtClean="0"/>
              <a:t>  </a:t>
            </a:r>
            <a:r>
              <a:rPr lang="nl-NL" dirty="0" err="1" smtClean="0"/>
              <a:t>translation</a:t>
            </a:r>
            <a:r>
              <a:rPr lang="nl-NL" dirty="0" smtClean="0"/>
              <a:t> </a:t>
            </a:r>
            <a:r>
              <a:rPr lang="nl-NL" dirty="0" err="1" smtClean="0"/>
              <a:t>symmetry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The last </a:t>
            </a:r>
            <a:r>
              <a:rPr lang="nl-NL" dirty="0" err="1" smtClean="0"/>
              <a:t>two</a:t>
            </a:r>
            <a:r>
              <a:rPr lang="nl-NL" dirty="0" smtClean="0"/>
              <a:t> cases are the more </a:t>
            </a:r>
            <a:r>
              <a:rPr lang="nl-NL" dirty="0" err="1" smtClean="0"/>
              <a:t>problematic</a:t>
            </a:r>
            <a:r>
              <a:rPr lang="nl-NL" dirty="0" smtClean="0"/>
              <a:t> </a:t>
            </a:r>
            <a:r>
              <a:rPr lang="nl-NL" dirty="0" err="1" smtClean="0"/>
              <a:t>ones</a:t>
            </a:r>
            <a:r>
              <a:rPr lang="nl-NL" dirty="0" smtClean="0"/>
              <a:t> </a:t>
            </a:r>
            <a:r>
              <a:rPr lang="nl-NL" dirty="0" err="1" smtClean="0"/>
              <a:t>since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err="1" smtClean="0"/>
              <a:t>artefacts</a:t>
            </a:r>
            <a:r>
              <a:rPr lang="nl-NL" dirty="0" smtClean="0"/>
              <a:t> in </a:t>
            </a:r>
            <a:r>
              <a:rPr lang="nl-NL" dirty="0" err="1" smtClean="0"/>
              <a:t>addition</a:t>
            </a:r>
            <a:r>
              <a:rPr lang="nl-NL" dirty="0" smtClean="0"/>
              <a:t> 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optimal</a:t>
            </a:r>
            <a:r>
              <a:rPr lang="nl-NL" dirty="0" smtClean="0"/>
              <a:t> </a:t>
            </a:r>
            <a:r>
              <a:rPr lang="nl-NL" dirty="0" err="1" smtClean="0"/>
              <a:t>refinement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48374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Problem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9108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 </a:t>
            </a:r>
            <a:r>
              <a:rPr lang="nl-NL" dirty="0">
                <a:solidFill>
                  <a:srgbClr val="000000"/>
                </a:solidFill>
              </a:rPr>
              <a:t>The </a:t>
            </a:r>
            <a:r>
              <a:rPr lang="nl-NL" dirty="0" err="1">
                <a:solidFill>
                  <a:srgbClr val="000000"/>
                </a:solidFill>
              </a:rPr>
              <a:t>problem</a:t>
            </a:r>
            <a:r>
              <a:rPr lang="nl-NL" dirty="0">
                <a:solidFill>
                  <a:srgbClr val="000000"/>
                </a:solidFill>
              </a:rPr>
              <a:t> is </a:t>
            </a:r>
            <a:r>
              <a:rPr lang="nl-NL" dirty="0" err="1">
                <a:solidFill>
                  <a:srgbClr val="000000"/>
                </a:solidFill>
              </a:rPr>
              <a:t>that</a:t>
            </a:r>
            <a:r>
              <a:rPr lang="nl-NL" dirty="0">
                <a:solidFill>
                  <a:srgbClr val="000000"/>
                </a:solidFill>
              </a:rPr>
              <a:t> the correct </a:t>
            </a:r>
            <a:r>
              <a:rPr lang="nl-NL" dirty="0" err="1" smtClean="0">
                <a:solidFill>
                  <a:srgbClr val="000000"/>
                </a:solidFill>
              </a:rPr>
              <a:t>space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group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assignment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>
                <a:solidFill>
                  <a:srgbClr val="000000"/>
                </a:solidFill>
              </a:rPr>
              <a:t>is </a:t>
            </a:r>
            <a:r>
              <a:rPr lang="nl-NL" dirty="0" err="1">
                <a:solidFill>
                  <a:srgbClr val="000000"/>
                </a:solidFill>
              </a:rPr>
              <a:t>often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only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possible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after</a:t>
            </a:r>
            <a:r>
              <a:rPr lang="nl-NL" dirty="0">
                <a:solidFill>
                  <a:srgbClr val="000000"/>
                </a:solidFill>
              </a:rPr>
              <a:t> the </a:t>
            </a:r>
            <a:r>
              <a:rPr lang="nl-NL" dirty="0" err="1">
                <a:solidFill>
                  <a:srgbClr val="000000"/>
                </a:solidFill>
              </a:rPr>
              <a:t>structure</a:t>
            </a:r>
            <a:r>
              <a:rPr lang="nl-NL" dirty="0">
                <a:solidFill>
                  <a:srgbClr val="000000"/>
                </a:solidFill>
              </a:rPr>
              <a:t> is </a:t>
            </a:r>
            <a:r>
              <a:rPr lang="nl-NL" dirty="0" err="1" smtClean="0">
                <a:solidFill>
                  <a:srgbClr val="000000"/>
                </a:solidFill>
              </a:rPr>
              <a:t>preliminary</a:t>
            </a:r>
            <a:r>
              <a:rPr lang="nl-NL" dirty="0" smtClean="0">
                <a:solidFill>
                  <a:srgbClr val="000000"/>
                </a:solidFill>
              </a:rPr>
              <a:t> ‘</a:t>
            </a:r>
            <a:r>
              <a:rPr lang="nl-NL" dirty="0" err="1" smtClean="0">
                <a:solidFill>
                  <a:srgbClr val="000000"/>
                </a:solidFill>
              </a:rPr>
              <a:t>solved</a:t>
            </a:r>
            <a:r>
              <a:rPr lang="nl-NL" dirty="0" smtClean="0">
                <a:solidFill>
                  <a:srgbClr val="000000"/>
                </a:solidFill>
              </a:rPr>
              <a:t>’ in a </a:t>
            </a:r>
            <a:r>
              <a:rPr lang="nl-NL" dirty="0" err="1" smtClean="0">
                <a:solidFill>
                  <a:srgbClr val="000000"/>
                </a:solidFill>
              </a:rPr>
              <a:t>lower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symmetry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group</a:t>
            </a:r>
            <a:r>
              <a:rPr lang="nl-NL" dirty="0" smtClean="0">
                <a:solidFill>
                  <a:srgbClr val="000000"/>
                </a:solidFill>
              </a:rPr>
              <a:t>, </a:t>
            </a:r>
            <a:r>
              <a:rPr lang="nl-NL" dirty="0" err="1" smtClean="0">
                <a:solidFill>
                  <a:srgbClr val="000000"/>
                </a:solidFill>
              </a:rPr>
              <a:t>e,g</a:t>
            </a:r>
            <a:r>
              <a:rPr lang="nl-NL" dirty="0" smtClean="0">
                <a:solidFill>
                  <a:srgbClr val="000000"/>
                </a:solidFill>
              </a:rPr>
              <a:t>.  P1.</a:t>
            </a:r>
          </a:p>
          <a:p>
            <a:r>
              <a:rPr lang="en-US" dirty="0">
                <a:solidFill>
                  <a:srgbClr val="000000"/>
                </a:solidFill>
              </a:rPr>
              <a:t>Authors do often not know how to manage a transformation to higher symmetry space groups. E.g. the needed origin shift (P-1) or origin </a:t>
            </a:r>
            <a:r>
              <a:rPr lang="en-US" dirty="0" smtClean="0">
                <a:solidFill>
                  <a:srgbClr val="000000"/>
                </a:solidFill>
              </a:rPr>
              <a:t>choice </a:t>
            </a:r>
            <a:r>
              <a:rPr lang="en-US" dirty="0">
                <a:solidFill>
                  <a:srgbClr val="000000"/>
                </a:solidFill>
              </a:rPr>
              <a:t>(C2/c) problems</a:t>
            </a:r>
            <a:r>
              <a:rPr lang="en-US" dirty="0" smtClean="0">
                <a:solidFill>
                  <a:srgbClr val="000000"/>
                </a:solidFill>
              </a:rPr>
              <a:t>. Education &amp; Experience needed!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nl-NL" dirty="0" smtClean="0">
                <a:solidFill>
                  <a:srgbClr val="000000"/>
                </a:solidFill>
              </a:rPr>
              <a:t>In </a:t>
            </a:r>
            <a:r>
              <a:rPr lang="nl-NL" dirty="0" err="1" smtClean="0">
                <a:solidFill>
                  <a:srgbClr val="000000"/>
                </a:solidFill>
              </a:rPr>
              <a:t>addition</a:t>
            </a:r>
            <a:r>
              <a:rPr lang="nl-NL" dirty="0" smtClean="0">
                <a:solidFill>
                  <a:srgbClr val="000000"/>
                </a:solidFill>
              </a:rPr>
              <a:t>, </a:t>
            </a:r>
            <a:r>
              <a:rPr lang="nl-NL" dirty="0" err="1" smtClean="0">
                <a:solidFill>
                  <a:srgbClr val="000000"/>
                </a:solidFill>
              </a:rPr>
              <a:t>for</a:t>
            </a:r>
            <a:r>
              <a:rPr lang="nl-NL" dirty="0" smtClean="0">
                <a:solidFill>
                  <a:srgbClr val="000000"/>
                </a:solidFill>
              </a:rPr>
              <a:t> proper </a:t>
            </a:r>
            <a:r>
              <a:rPr lang="nl-NL" dirty="0" err="1" smtClean="0">
                <a:solidFill>
                  <a:srgbClr val="000000"/>
                </a:solidFill>
              </a:rPr>
              <a:t>evaluation</a:t>
            </a:r>
            <a:r>
              <a:rPr lang="nl-NL" dirty="0" smtClean="0">
                <a:solidFill>
                  <a:srgbClr val="000000"/>
                </a:solidFill>
              </a:rPr>
              <a:t> of a </a:t>
            </a:r>
            <a:r>
              <a:rPr lang="nl-NL" dirty="0" err="1" smtClean="0">
                <a:solidFill>
                  <a:srgbClr val="000000"/>
                </a:solidFill>
              </a:rPr>
              <a:t>proposed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space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group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assignment</a:t>
            </a:r>
            <a:r>
              <a:rPr lang="nl-NL" dirty="0" smtClean="0">
                <a:solidFill>
                  <a:srgbClr val="000000"/>
                </a:solidFill>
              </a:rPr>
              <a:t>, we </a:t>
            </a:r>
            <a:r>
              <a:rPr lang="nl-NL" dirty="0" err="1" smtClean="0">
                <a:solidFill>
                  <a:srgbClr val="000000"/>
                </a:solidFill>
              </a:rPr>
              <a:t>will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need</a:t>
            </a:r>
            <a:r>
              <a:rPr lang="nl-NL" dirty="0" smtClean="0">
                <a:solidFill>
                  <a:srgbClr val="000000"/>
                </a:solidFill>
              </a:rPr>
              <a:t> the </a:t>
            </a:r>
            <a:r>
              <a:rPr lang="nl-NL" dirty="0" err="1" smtClean="0">
                <a:solidFill>
                  <a:srgbClr val="000000"/>
                </a:solidFill>
              </a:rPr>
              <a:t>primary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reflection</a:t>
            </a:r>
            <a:r>
              <a:rPr lang="nl-NL" dirty="0" smtClean="0">
                <a:solidFill>
                  <a:srgbClr val="000000"/>
                </a:solidFill>
              </a:rPr>
              <a:t> data on </a:t>
            </a:r>
            <a:r>
              <a:rPr lang="nl-NL" dirty="0" err="1" smtClean="0">
                <a:solidFill>
                  <a:srgbClr val="000000"/>
                </a:solidFill>
              </a:rPr>
              <a:t>which</a:t>
            </a:r>
            <a:r>
              <a:rPr lang="nl-NL" dirty="0" smtClean="0">
                <a:solidFill>
                  <a:srgbClr val="000000"/>
                </a:solidFill>
              </a:rPr>
              <a:t> the </a:t>
            </a:r>
            <a:r>
              <a:rPr lang="nl-NL" dirty="0" err="1" smtClean="0">
                <a:solidFill>
                  <a:srgbClr val="000000"/>
                </a:solidFill>
              </a:rPr>
              <a:t>study</a:t>
            </a:r>
            <a:r>
              <a:rPr lang="nl-NL" dirty="0" smtClean="0">
                <a:solidFill>
                  <a:srgbClr val="000000"/>
                </a:solidFill>
              </a:rPr>
              <a:t> is </a:t>
            </a:r>
            <a:r>
              <a:rPr lang="nl-NL" dirty="0" err="1" smtClean="0">
                <a:solidFill>
                  <a:srgbClr val="000000"/>
                </a:solidFill>
              </a:rPr>
              <a:t>based</a:t>
            </a:r>
            <a:r>
              <a:rPr lang="nl-NL" dirty="0" smtClean="0">
                <a:solidFill>
                  <a:srgbClr val="000000"/>
                </a:solidFill>
              </a:rPr>
              <a:t>.</a:t>
            </a:r>
          </a:p>
          <a:p>
            <a:r>
              <a:rPr lang="nl-NL" dirty="0" err="1" smtClean="0">
                <a:solidFill>
                  <a:srgbClr val="000000"/>
                </a:solidFill>
              </a:rPr>
              <a:t>Those</a:t>
            </a:r>
            <a:r>
              <a:rPr lang="nl-NL" dirty="0" smtClean="0">
                <a:solidFill>
                  <a:srgbClr val="000000"/>
                </a:solidFill>
              </a:rPr>
              <a:t> data are </a:t>
            </a:r>
            <a:r>
              <a:rPr lang="nl-NL" dirty="0" err="1" smtClean="0">
                <a:solidFill>
                  <a:srgbClr val="000000"/>
                </a:solidFill>
              </a:rPr>
              <a:t>not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always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archived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for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published</a:t>
            </a:r>
            <a:r>
              <a:rPr lang="nl-NL" dirty="0" smtClean="0">
                <a:solidFill>
                  <a:srgbClr val="000000"/>
                </a:solidFill>
              </a:rPr>
              <a:t> papers, making ‘</a:t>
            </a:r>
            <a:r>
              <a:rPr lang="nl-NL" dirty="0" err="1" smtClean="0">
                <a:solidFill>
                  <a:srgbClr val="000000"/>
                </a:solidFill>
              </a:rPr>
              <a:t>correction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reports</a:t>
            </a:r>
            <a:r>
              <a:rPr lang="nl-NL" dirty="0" smtClean="0">
                <a:solidFill>
                  <a:srgbClr val="000000"/>
                </a:solidFill>
              </a:rPr>
              <a:t>’ </a:t>
            </a:r>
            <a:r>
              <a:rPr lang="nl-NL" dirty="0" err="1" smtClean="0">
                <a:solidFill>
                  <a:srgbClr val="000000"/>
                </a:solidFill>
              </a:rPr>
              <a:t>based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purely</a:t>
            </a:r>
            <a:r>
              <a:rPr lang="nl-NL" dirty="0" smtClean="0">
                <a:solidFill>
                  <a:srgbClr val="000000"/>
                </a:solidFill>
              </a:rPr>
              <a:t> on </a:t>
            </a:r>
            <a:r>
              <a:rPr lang="nl-NL" dirty="0" err="1" smtClean="0">
                <a:solidFill>
                  <a:srgbClr val="000000"/>
                </a:solidFill>
              </a:rPr>
              <a:t>coordinates</a:t>
            </a:r>
            <a:r>
              <a:rPr lang="nl-NL" dirty="0" smtClean="0">
                <a:solidFill>
                  <a:srgbClr val="000000"/>
                </a:solidFill>
              </a:rPr>
              <a:t> tricky.</a:t>
            </a:r>
            <a:endParaRPr lang="nl-NL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5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762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More </a:t>
            </a:r>
            <a:r>
              <a:rPr lang="nl-NL" dirty="0" err="1" smtClean="0">
                <a:solidFill>
                  <a:srgbClr val="FF0000"/>
                </a:solidFill>
              </a:rPr>
              <a:t>Correction</a:t>
            </a:r>
            <a:r>
              <a:rPr lang="nl-NL" dirty="0" smtClean="0">
                <a:solidFill>
                  <a:srgbClr val="FF0000"/>
                </a:solidFill>
              </a:rPr>
              <a:t> Papers </a:t>
            </a:r>
            <a:r>
              <a:rPr lang="nl-NL" dirty="0" err="1" smtClean="0">
                <a:solidFill>
                  <a:srgbClr val="FF0000"/>
                </a:solidFill>
              </a:rPr>
              <a:t>since</a:t>
            </a:r>
            <a:r>
              <a:rPr lang="nl-NL" dirty="0" smtClean="0">
                <a:solidFill>
                  <a:srgbClr val="FF0000"/>
                </a:solidFill>
              </a:rPr>
              <a:t> 1979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 More </a:t>
            </a:r>
            <a:r>
              <a:rPr lang="nl-NL" dirty="0" err="1">
                <a:solidFill>
                  <a:srgbClr val="FF0000"/>
                </a:solidFill>
              </a:rPr>
              <a:t>e</a:t>
            </a:r>
            <a:r>
              <a:rPr lang="nl-NL" dirty="0" err="1" smtClean="0">
                <a:solidFill>
                  <a:srgbClr val="FF0000"/>
                </a:solidFill>
              </a:rPr>
              <a:t>rroneous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r>
              <a:rPr lang="nl-NL" dirty="0" err="1" smtClean="0"/>
              <a:t>reports</a:t>
            </a:r>
            <a:r>
              <a:rPr lang="nl-NL" dirty="0" smtClean="0"/>
              <a:t>, 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inexperience</a:t>
            </a:r>
            <a:r>
              <a:rPr lang="nl-NL" dirty="0" smtClean="0"/>
              <a:t>, </a:t>
            </a:r>
            <a:r>
              <a:rPr lang="nl-NL" dirty="0" err="1" smtClean="0"/>
              <a:t>started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appear</a:t>
            </a:r>
            <a:r>
              <a:rPr lang="nl-NL" dirty="0" smtClean="0"/>
              <a:t> in the </a:t>
            </a:r>
            <a:r>
              <a:rPr lang="nl-NL" dirty="0" err="1" smtClean="0"/>
              <a:t>literature</a:t>
            </a:r>
            <a:r>
              <a:rPr lang="nl-NL" dirty="0" smtClean="0"/>
              <a:t>, in </a:t>
            </a:r>
            <a:r>
              <a:rPr lang="nl-NL" dirty="0" err="1" smtClean="0"/>
              <a:t>particular</a:t>
            </a:r>
            <a:r>
              <a:rPr lang="nl-NL" dirty="0" smtClean="0"/>
              <a:t> in non-</a:t>
            </a:r>
            <a:r>
              <a:rPr lang="nl-NL" dirty="0" err="1" smtClean="0"/>
              <a:t>crystallographic</a:t>
            </a:r>
            <a:r>
              <a:rPr lang="nl-NL" dirty="0" smtClean="0"/>
              <a:t> </a:t>
            </a:r>
            <a:r>
              <a:rPr lang="nl-NL" dirty="0" err="1"/>
              <a:t>j</a:t>
            </a:r>
            <a:r>
              <a:rPr lang="nl-NL" dirty="0" err="1" smtClean="0"/>
              <a:t>ournals</a:t>
            </a:r>
            <a:r>
              <a:rPr lang="nl-NL" dirty="0" smtClean="0"/>
              <a:t> (</a:t>
            </a:r>
            <a:r>
              <a:rPr lang="nl-NL" dirty="0" err="1" smtClean="0"/>
              <a:t>Inorg</a:t>
            </a:r>
            <a:r>
              <a:rPr lang="nl-NL" dirty="0" smtClean="0"/>
              <a:t> </a:t>
            </a:r>
            <a:r>
              <a:rPr lang="nl-NL" dirty="0" err="1" smtClean="0"/>
              <a:t>Chem</a:t>
            </a:r>
            <a:r>
              <a:rPr lang="nl-NL" dirty="0" smtClean="0"/>
              <a:t>, JACS). </a:t>
            </a:r>
            <a:r>
              <a:rPr lang="nl-NL" dirty="0" err="1" smtClean="0"/>
              <a:t>Often</a:t>
            </a:r>
            <a:r>
              <a:rPr lang="nl-NL" dirty="0" smtClean="0"/>
              <a:t> no </a:t>
            </a:r>
            <a:r>
              <a:rPr lang="nl-NL" dirty="0" err="1" smtClean="0"/>
              <a:t>crystalographic</a:t>
            </a:r>
            <a:r>
              <a:rPr lang="nl-NL" dirty="0" smtClean="0"/>
              <a:t> referees  </a:t>
            </a:r>
            <a:r>
              <a:rPr lang="nl-NL" dirty="0" err="1" smtClean="0"/>
              <a:t>involved</a:t>
            </a:r>
            <a:r>
              <a:rPr lang="nl-NL" dirty="0" smtClean="0"/>
              <a:t>.</a:t>
            </a:r>
          </a:p>
          <a:p>
            <a:r>
              <a:rPr lang="nl-NL" dirty="0"/>
              <a:t>The 1979 ‘</a:t>
            </a:r>
            <a:r>
              <a:rPr lang="nl-NL" dirty="0" err="1"/>
              <a:t>missed</a:t>
            </a:r>
            <a:r>
              <a:rPr lang="nl-NL" dirty="0"/>
              <a:t> </a:t>
            </a:r>
            <a:r>
              <a:rPr lang="nl-NL" dirty="0" err="1"/>
              <a:t>symmetry</a:t>
            </a:r>
            <a:r>
              <a:rPr lang="nl-NL" dirty="0"/>
              <a:t>’ paper was the first in a series of </a:t>
            </a:r>
            <a:r>
              <a:rPr lang="nl-NL" dirty="0" err="1"/>
              <a:t>similar</a:t>
            </a:r>
            <a:r>
              <a:rPr lang="nl-NL" dirty="0"/>
              <a:t> papers </a:t>
            </a:r>
            <a:r>
              <a:rPr lang="nl-NL" dirty="0" err="1"/>
              <a:t>by</a:t>
            </a:r>
            <a:r>
              <a:rPr lang="nl-NL" dirty="0"/>
              <a:t> Dick, </a:t>
            </a:r>
            <a:r>
              <a:rPr lang="nl-NL" dirty="0" err="1"/>
              <a:t>often</a:t>
            </a:r>
            <a:r>
              <a:rPr lang="nl-NL" dirty="0"/>
              <a:t> in </a:t>
            </a:r>
            <a:r>
              <a:rPr lang="nl-NL" dirty="0" err="1"/>
              <a:t>collaboration</a:t>
            </a:r>
            <a:r>
              <a:rPr lang="nl-NL" dirty="0"/>
              <a:t> 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‘senior’ </a:t>
            </a:r>
            <a:r>
              <a:rPr lang="nl-NL" dirty="0" err="1"/>
              <a:t>scientists</a:t>
            </a:r>
            <a:r>
              <a:rPr lang="nl-NL" dirty="0"/>
              <a:t>.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authors</a:t>
            </a:r>
            <a:r>
              <a:rPr lang="nl-NL" dirty="0"/>
              <a:t> </a:t>
            </a:r>
            <a:r>
              <a:rPr lang="nl-NL" dirty="0" err="1" smtClean="0"/>
              <a:t>soon</a:t>
            </a:r>
            <a:r>
              <a:rPr lang="nl-NL" dirty="0" smtClean="0"/>
              <a:t> </a:t>
            </a:r>
            <a:r>
              <a:rPr lang="nl-NL" dirty="0" err="1" smtClean="0"/>
              <a:t>picked</a:t>
            </a:r>
            <a:r>
              <a:rPr lang="nl-NL" dirty="0" smtClean="0"/>
              <a:t> </a:t>
            </a:r>
            <a:r>
              <a:rPr lang="nl-NL" dirty="0"/>
              <a:t>up the </a:t>
            </a:r>
            <a:r>
              <a:rPr lang="nl-NL" dirty="0" err="1"/>
              <a:t>same</a:t>
            </a:r>
            <a:r>
              <a:rPr lang="nl-NL" dirty="0"/>
              <a:t> subject as well.</a:t>
            </a:r>
          </a:p>
          <a:p>
            <a:r>
              <a:rPr lang="nl-NL" dirty="0" smtClean="0"/>
              <a:t>The </a:t>
            </a:r>
            <a:r>
              <a:rPr lang="nl-NL" dirty="0"/>
              <a:t>procedure </a:t>
            </a:r>
            <a:r>
              <a:rPr lang="nl-NL" dirty="0" err="1"/>
              <a:t>that</a:t>
            </a:r>
            <a:r>
              <a:rPr lang="nl-NL" dirty="0"/>
              <a:t> was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Dick was </a:t>
            </a:r>
            <a:r>
              <a:rPr lang="nl-NL" dirty="0" err="1"/>
              <a:t>to</a:t>
            </a:r>
            <a:r>
              <a:rPr lang="nl-NL" dirty="0"/>
              <a:t> look </a:t>
            </a:r>
            <a:r>
              <a:rPr lang="nl-NL" dirty="0" err="1"/>
              <a:t>by</a:t>
            </a:r>
            <a:r>
              <a:rPr lang="nl-NL" dirty="0"/>
              <a:t> hand </a:t>
            </a:r>
            <a:r>
              <a:rPr lang="nl-NL" dirty="0" err="1"/>
              <a:t>for</a:t>
            </a:r>
            <a:r>
              <a:rPr lang="nl-NL" dirty="0"/>
              <a:t> special relations in the </a:t>
            </a:r>
            <a:r>
              <a:rPr lang="nl-NL" dirty="0" err="1"/>
              <a:t>coordinates</a:t>
            </a:r>
            <a:r>
              <a:rPr lang="nl-NL" dirty="0"/>
              <a:t> of </a:t>
            </a:r>
            <a:r>
              <a:rPr lang="nl-NL" dirty="0" err="1"/>
              <a:t>similar</a:t>
            </a:r>
            <a:r>
              <a:rPr lang="nl-NL" dirty="0"/>
              <a:t> ‘independent’ </a:t>
            </a:r>
            <a:r>
              <a:rPr lang="nl-NL" dirty="0" err="1"/>
              <a:t>atoms</a:t>
            </a:r>
            <a:r>
              <a:rPr lang="nl-NL" dirty="0" smtClean="0"/>
              <a:t>. </a:t>
            </a:r>
            <a:r>
              <a:rPr lang="nl-NL" dirty="0" err="1" smtClean="0"/>
              <a:t>Published</a:t>
            </a:r>
            <a:r>
              <a:rPr lang="nl-NL" dirty="0" smtClean="0"/>
              <a:t> ORTEPS are </a:t>
            </a:r>
            <a:r>
              <a:rPr lang="nl-NL" dirty="0" err="1" smtClean="0"/>
              <a:t>helpfull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spot </a:t>
            </a:r>
            <a:r>
              <a:rPr lang="nl-NL" dirty="0" err="1" smtClean="0"/>
              <a:t>problems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8159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How Large is the </a:t>
            </a:r>
            <a:r>
              <a:rPr lang="nl-NL" dirty="0" err="1" smtClean="0">
                <a:solidFill>
                  <a:srgbClr val="FF0000"/>
                </a:solidFill>
              </a:rPr>
              <a:t>Problem</a:t>
            </a:r>
            <a:r>
              <a:rPr lang="nl-NL" dirty="0" smtClean="0">
                <a:solidFill>
                  <a:srgbClr val="FF0000"/>
                </a:solidFill>
              </a:rPr>
              <a:t> 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An </a:t>
            </a:r>
            <a:r>
              <a:rPr lang="nl-NL" dirty="0" err="1" smtClean="0"/>
              <a:t>under</a:t>
            </a:r>
            <a:r>
              <a:rPr lang="nl-NL" dirty="0" err="1"/>
              <a:t>-</a:t>
            </a:r>
            <a:r>
              <a:rPr lang="nl-NL" dirty="0" err="1" smtClean="0"/>
              <a:t>bound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gleaned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</a:t>
            </a:r>
            <a:r>
              <a:rPr lang="nl-NL" dirty="0" err="1" smtClean="0"/>
              <a:t>searchable</a:t>
            </a:r>
            <a:r>
              <a:rPr lang="nl-NL" dirty="0" smtClean="0"/>
              <a:t> information </a:t>
            </a:r>
            <a:r>
              <a:rPr lang="nl-NL" dirty="0" err="1" smtClean="0"/>
              <a:t>available</a:t>
            </a:r>
            <a:r>
              <a:rPr lang="nl-NL" dirty="0" smtClean="0"/>
              <a:t> in the CSD</a:t>
            </a:r>
          </a:p>
          <a:p>
            <a:r>
              <a:rPr lang="nl-NL" dirty="0" err="1" smtClean="0"/>
              <a:t>Searching</a:t>
            </a:r>
            <a:r>
              <a:rPr lang="nl-NL" dirty="0" smtClean="0"/>
              <a:t> the CSD </a:t>
            </a:r>
            <a:r>
              <a:rPr lang="nl-NL" dirty="0" err="1" smtClean="0"/>
              <a:t>for</a:t>
            </a:r>
            <a:r>
              <a:rPr lang="nl-NL" dirty="0" smtClean="0"/>
              <a:t> the tekst ‘REINT_OF’, </a:t>
            </a:r>
            <a:r>
              <a:rPr lang="nl-NL" dirty="0" err="1" smtClean="0"/>
              <a:t>that</a:t>
            </a:r>
            <a:r>
              <a:rPr lang="nl-NL" dirty="0" smtClean="0"/>
              <a:t> stands </a:t>
            </a:r>
            <a:r>
              <a:rPr lang="nl-NL" dirty="0" err="1" smtClean="0"/>
              <a:t>for</a:t>
            </a:r>
            <a:r>
              <a:rPr lang="nl-NL" dirty="0" smtClean="0"/>
              <a:t> ‘</a:t>
            </a:r>
            <a:r>
              <a:rPr lang="nl-NL" dirty="0" err="1" smtClean="0"/>
              <a:t>reinterpretation</a:t>
            </a:r>
            <a:r>
              <a:rPr lang="nl-NL" dirty="0" smtClean="0"/>
              <a:t>’,  </a:t>
            </a:r>
            <a:r>
              <a:rPr lang="nl-NL" dirty="0" err="1" smtClean="0"/>
              <a:t>reports</a:t>
            </a:r>
            <a:r>
              <a:rPr lang="nl-NL" dirty="0" smtClean="0"/>
              <a:t> 1800 entries (89 </a:t>
            </a:r>
            <a:r>
              <a:rPr lang="nl-NL" dirty="0" err="1" smtClean="0"/>
              <a:t>between</a:t>
            </a:r>
            <a:r>
              <a:rPr lang="nl-NL" dirty="0" smtClean="0"/>
              <a:t> 2013-2017) (2018 </a:t>
            </a:r>
            <a:r>
              <a:rPr lang="nl-NL" dirty="0" err="1" smtClean="0"/>
              <a:t>version</a:t>
            </a:r>
            <a:r>
              <a:rPr lang="nl-NL" dirty="0" smtClean="0"/>
              <a:t>)</a:t>
            </a:r>
          </a:p>
          <a:p>
            <a:r>
              <a:rPr lang="nl-NL" dirty="0" smtClean="0"/>
              <a:t>1061 of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indicated</a:t>
            </a:r>
            <a:r>
              <a:rPr lang="nl-NL" dirty="0" smtClean="0"/>
              <a:t> as re-</a:t>
            </a:r>
            <a:r>
              <a:rPr lang="nl-NL" dirty="0" err="1" smtClean="0"/>
              <a:t>interpretations</a:t>
            </a:r>
            <a:r>
              <a:rPr lang="nl-NL" dirty="0" smtClean="0"/>
              <a:t> are (co)</a:t>
            </a:r>
            <a:r>
              <a:rPr lang="nl-NL" dirty="0" err="1" smtClean="0"/>
              <a:t>authored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Dick </a:t>
            </a:r>
            <a:r>
              <a:rPr lang="nl-NL" dirty="0" err="1" smtClean="0"/>
              <a:t>Marsh</a:t>
            </a:r>
            <a:endParaRPr lang="nl-NL" dirty="0" smtClean="0"/>
          </a:p>
          <a:p>
            <a:r>
              <a:rPr lang="nl-NL" dirty="0" err="1" smtClean="0"/>
              <a:t>However</a:t>
            </a:r>
            <a:r>
              <a:rPr lang="nl-NL" dirty="0" smtClean="0"/>
              <a:t>, </a:t>
            </a:r>
            <a:r>
              <a:rPr lang="nl-NL" dirty="0" err="1"/>
              <a:t>t</a:t>
            </a:r>
            <a:r>
              <a:rPr lang="nl-NL" dirty="0" err="1" smtClean="0"/>
              <a:t>here</a:t>
            </a:r>
            <a:r>
              <a:rPr lang="nl-NL" dirty="0" smtClean="0"/>
              <a:t> are </a:t>
            </a:r>
            <a:r>
              <a:rPr lang="nl-NL" dirty="0" err="1" smtClean="0"/>
              <a:t>many</a:t>
            </a:r>
            <a:r>
              <a:rPr lang="nl-NL" dirty="0" smtClean="0"/>
              <a:t> more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marked</a:t>
            </a:r>
            <a:r>
              <a:rPr lang="nl-NL" dirty="0" smtClean="0"/>
              <a:t> </a:t>
            </a:r>
            <a:r>
              <a:rPr lang="nl-NL" dirty="0" err="1" smtClean="0"/>
              <a:t>yet</a:t>
            </a:r>
            <a:r>
              <a:rPr lang="nl-NL" dirty="0" smtClean="0"/>
              <a:t>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corrected</a:t>
            </a:r>
            <a:r>
              <a:rPr lang="nl-NL" dirty="0" smtClean="0"/>
              <a:t>) in the CSD (e.g. </a:t>
            </a:r>
            <a:r>
              <a:rPr lang="nl-NL" dirty="0" err="1"/>
              <a:t>t</a:t>
            </a:r>
            <a:r>
              <a:rPr lang="nl-NL" dirty="0" err="1" smtClean="0"/>
              <a:t>hose</a:t>
            </a:r>
            <a:r>
              <a:rPr lang="nl-NL" dirty="0" smtClean="0"/>
              <a:t> </a:t>
            </a:r>
            <a:r>
              <a:rPr lang="nl-NL" dirty="0" err="1" smtClean="0"/>
              <a:t>reported</a:t>
            </a:r>
            <a:r>
              <a:rPr lang="nl-NL" dirty="0" smtClean="0"/>
              <a:t> in </a:t>
            </a:r>
            <a:r>
              <a:rPr lang="nl-NL" dirty="0" err="1" smtClean="0"/>
              <a:t>Dick’s</a:t>
            </a:r>
            <a:r>
              <a:rPr lang="nl-NL" dirty="0" smtClean="0"/>
              <a:t> last Acta </a:t>
            </a:r>
            <a:r>
              <a:rPr lang="nl-NL" dirty="0" err="1" smtClean="0"/>
              <a:t>Cryst</a:t>
            </a:r>
            <a:r>
              <a:rPr lang="nl-NL" dirty="0" smtClean="0"/>
              <a:t>. (2014). C70, 834 paper).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28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c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" y="232009"/>
            <a:ext cx="7354872" cy="64229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343142" y="920322"/>
            <a:ext cx="1705928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Last 2014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Acta </a:t>
            </a:r>
            <a:r>
              <a:rPr lang="nl-NL" dirty="0" err="1">
                <a:solidFill>
                  <a:srgbClr val="FF0000"/>
                </a:solidFill>
              </a:rPr>
              <a:t>C</a:t>
            </a:r>
            <a:r>
              <a:rPr lang="nl-NL" dirty="0" err="1" smtClean="0">
                <a:solidFill>
                  <a:srgbClr val="FF0000"/>
                </a:solidFill>
              </a:rPr>
              <a:t>ryst</a:t>
            </a:r>
            <a:r>
              <a:rPr lang="nl-NL" dirty="0" smtClean="0">
                <a:solidFill>
                  <a:srgbClr val="FF0000"/>
                </a:solidFill>
              </a:rPr>
              <a:t>.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C70, 834-836</a:t>
            </a:r>
          </a:p>
          <a:p>
            <a:r>
              <a:rPr lang="nl-NL" dirty="0">
                <a:solidFill>
                  <a:srgbClr val="FF0000"/>
                </a:solidFill>
              </a:rPr>
              <a:t>p</a:t>
            </a:r>
            <a:r>
              <a:rPr lang="nl-NL" dirty="0" smtClean="0">
                <a:solidFill>
                  <a:srgbClr val="FF0000"/>
                </a:solidFill>
              </a:rPr>
              <a:t>aper </a:t>
            </a:r>
            <a:r>
              <a:rPr lang="nl-NL" dirty="0" err="1" smtClean="0">
                <a:solidFill>
                  <a:srgbClr val="FF0000"/>
                </a:solidFill>
              </a:rPr>
              <a:t>with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156 new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corrections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In recent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Papers.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No </a:t>
            </a:r>
            <a:r>
              <a:rPr lang="nl-NL" dirty="0" err="1" smtClean="0">
                <a:solidFill>
                  <a:srgbClr val="FF0000"/>
                </a:solidFill>
              </a:rPr>
              <a:t>warning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Info </a:t>
            </a:r>
            <a:r>
              <a:rPr lang="nl-NL" dirty="0" err="1" smtClean="0">
                <a:solidFill>
                  <a:srgbClr val="FF0000"/>
                </a:solidFill>
              </a:rPr>
              <a:t>added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in the 2018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CSD 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Will </a:t>
            </a:r>
            <a:r>
              <a:rPr lang="nl-NL" dirty="0" err="1" smtClean="0">
                <a:solidFill>
                  <a:srgbClr val="FF0000"/>
                </a:solidFill>
              </a:rPr>
              <a:t>be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handledi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In the 2019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Release.   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8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Why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Bother</a:t>
            </a:r>
            <a:r>
              <a:rPr lang="nl-NL" dirty="0" smtClean="0">
                <a:solidFill>
                  <a:srgbClr val="FF0000"/>
                </a:solidFill>
              </a:rPr>
              <a:t> 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Space </a:t>
            </a:r>
            <a:r>
              <a:rPr lang="nl-NL" dirty="0" err="1" smtClean="0"/>
              <a:t>group</a:t>
            </a:r>
            <a:r>
              <a:rPr lang="nl-NL" dirty="0" smtClean="0"/>
              <a:t> re-</a:t>
            </a:r>
            <a:r>
              <a:rPr lang="nl-NL" dirty="0" err="1" smtClean="0"/>
              <a:t>interpretation</a:t>
            </a:r>
            <a:r>
              <a:rPr lang="nl-NL" dirty="0" smtClean="0"/>
              <a:t> papers have </a:t>
            </a:r>
            <a:r>
              <a:rPr lang="nl-NL" dirty="0" err="1" smtClean="0"/>
              <a:t>always</a:t>
            </a:r>
            <a:r>
              <a:rPr lang="nl-NL" dirty="0" smtClean="0"/>
              <a:t> been </a:t>
            </a:r>
            <a:r>
              <a:rPr lang="nl-NL" dirty="0" err="1" smtClean="0"/>
              <a:t>controversial</a:t>
            </a:r>
            <a:r>
              <a:rPr lang="nl-NL" dirty="0" smtClean="0"/>
              <a:t>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sometimes</a:t>
            </a:r>
            <a:r>
              <a:rPr lang="nl-NL" dirty="0" smtClean="0"/>
              <a:t> </a:t>
            </a:r>
            <a:r>
              <a:rPr lang="nl-NL" dirty="0" err="1" smtClean="0"/>
              <a:t>considered</a:t>
            </a:r>
            <a:r>
              <a:rPr lang="nl-NL" dirty="0" smtClean="0"/>
              <a:t> </a:t>
            </a:r>
            <a:r>
              <a:rPr lang="nl-NL" dirty="0" err="1" smtClean="0"/>
              <a:t>pedantic</a:t>
            </a:r>
            <a:r>
              <a:rPr lang="nl-NL" dirty="0" smtClean="0"/>
              <a:t> ..) </a:t>
            </a:r>
            <a:r>
              <a:rPr lang="nl-NL" dirty="0" err="1" smtClean="0"/>
              <a:t>Dick’s</a:t>
            </a:r>
            <a:r>
              <a:rPr lang="nl-NL" dirty="0" smtClean="0"/>
              <a:t> </a:t>
            </a:r>
            <a:r>
              <a:rPr lang="nl-NL" dirty="0" err="1" smtClean="0"/>
              <a:t>early</a:t>
            </a:r>
            <a:r>
              <a:rPr lang="nl-NL" dirty="0" smtClean="0"/>
              <a:t> </a:t>
            </a:r>
            <a:r>
              <a:rPr lang="nl-NL" dirty="0" err="1" smtClean="0"/>
              <a:t>rebuttal</a:t>
            </a:r>
            <a:r>
              <a:rPr lang="nl-NL" dirty="0" smtClean="0"/>
              <a:t>  on </a:t>
            </a:r>
            <a:r>
              <a:rPr lang="nl-NL" dirty="0" err="1" smtClean="0"/>
              <a:t>this</a:t>
            </a:r>
            <a:r>
              <a:rPr lang="nl-NL" dirty="0"/>
              <a:t> </a:t>
            </a:r>
            <a:r>
              <a:rPr lang="nl-NL" dirty="0" smtClean="0"/>
              <a:t>is </a:t>
            </a:r>
            <a:r>
              <a:rPr lang="nl-NL" dirty="0" err="1" smtClean="0"/>
              <a:t>already</a:t>
            </a:r>
            <a:r>
              <a:rPr lang="nl-NL" dirty="0" smtClean="0"/>
              <a:t> </a:t>
            </a:r>
            <a:r>
              <a:rPr lang="nl-NL" dirty="0" err="1" smtClean="0"/>
              <a:t>given</a:t>
            </a:r>
            <a:r>
              <a:rPr lang="nl-NL" dirty="0" smtClean="0"/>
              <a:t> in the  Acta </a:t>
            </a:r>
            <a:r>
              <a:rPr lang="nl-NL" dirty="0" err="1" smtClean="0"/>
              <a:t>Cryst</a:t>
            </a:r>
            <a:r>
              <a:rPr lang="nl-NL" dirty="0" smtClean="0"/>
              <a:t>. (1979) B35, 1094-1099 paper:</a:t>
            </a:r>
          </a:p>
          <a:p>
            <a:r>
              <a:rPr lang="nl-NL" dirty="0" smtClean="0"/>
              <a:t>“</a:t>
            </a:r>
            <a:r>
              <a:rPr lang="nl-NL" dirty="0" err="1" smtClean="0">
                <a:solidFill>
                  <a:srgbClr val="FF0000"/>
                </a:solidFill>
              </a:rPr>
              <a:t>Some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will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argue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that</a:t>
            </a:r>
            <a:r>
              <a:rPr lang="nl-NL" dirty="0" smtClean="0">
                <a:solidFill>
                  <a:srgbClr val="FF0000"/>
                </a:solidFill>
              </a:rPr>
              <a:t> the </a:t>
            </a:r>
            <a:r>
              <a:rPr lang="nl-NL" dirty="0" err="1" smtClean="0">
                <a:solidFill>
                  <a:srgbClr val="FF0000"/>
                </a:solidFill>
              </a:rPr>
              <a:t>mishap</a:t>
            </a:r>
            <a:r>
              <a:rPr lang="nl-NL" dirty="0" smtClean="0">
                <a:solidFill>
                  <a:srgbClr val="FF0000"/>
                </a:solidFill>
              </a:rPr>
              <a:t> was </a:t>
            </a:r>
            <a:r>
              <a:rPr lang="nl-NL" dirty="0" err="1" smtClean="0">
                <a:solidFill>
                  <a:srgbClr val="FF0000"/>
                </a:solidFill>
              </a:rPr>
              <a:t>harmless</a:t>
            </a:r>
            <a:r>
              <a:rPr lang="nl-NL" dirty="0" smtClean="0">
                <a:solidFill>
                  <a:srgbClr val="FF0000"/>
                </a:solidFill>
              </a:rPr>
              <a:t>; </a:t>
            </a:r>
            <a:r>
              <a:rPr lang="nl-NL" dirty="0" err="1" smtClean="0">
                <a:solidFill>
                  <a:srgbClr val="FF0000"/>
                </a:solidFill>
              </a:rPr>
              <a:t>afterall</a:t>
            </a:r>
            <a:r>
              <a:rPr lang="nl-NL" dirty="0" smtClean="0">
                <a:solidFill>
                  <a:srgbClr val="FF0000"/>
                </a:solidFill>
              </a:rPr>
              <a:t>, the </a:t>
            </a:r>
            <a:r>
              <a:rPr lang="nl-NL" dirty="0" err="1" smtClean="0">
                <a:solidFill>
                  <a:srgbClr val="FF0000"/>
                </a:solidFill>
              </a:rPr>
              <a:t>reported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structure</a:t>
            </a:r>
            <a:r>
              <a:rPr lang="nl-NL" dirty="0" smtClean="0">
                <a:solidFill>
                  <a:srgbClr val="FF0000"/>
                </a:solidFill>
              </a:rPr>
              <a:t> is </a:t>
            </a:r>
            <a:r>
              <a:rPr lang="nl-NL" dirty="0" err="1" smtClean="0">
                <a:solidFill>
                  <a:srgbClr val="FF0000"/>
                </a:solidFill>
              </a:rPr>
              <a:t>essentially</a:t>
            </a:r>
            <a:r>
              <a:rPr lang="nl-NL" dirty="0" smtClean="0">
                <a:solidFill>
                  <a:srgbClr val="FF0000"/>
                </a:solidFill>
              </a:rPr>
              <a:t> correct, as far as we </a:t>
            </a:r>
            <a:r>
              <a:rPr lang="nl-NL" dirty="0" err="1" smtClean="0">
                <a:solidFill>
                  <a:srgbClr val="FF0000"/>
                </a:solidFill>
              </a:rPr>
              <a:t>know</a:t>
            </a:r>
            <a:r>
              <a:rPr lang="nl-NL" dirty="0" smtClean="0">
                <a:solidFill>
                  <a:srgbClr val="FF0000"/>
                </a:solidFill>
              </a:rPr>
              <a:t>, </a:t>
            </a:r>
            <a:r>
              <a:rPr lang="nl-NL" dirty="0" err="1" smtClean="0">
                <a:solidFill>
                  <a:srgbClr val="FF0000"/>
                </a:solidFill>
              </a:rPr>
              <a:t>except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for</a:t>
            </a:r>
            <a:r>
              <a:rPr lang="nl-NL" dirty="0" smtClean="0">
                <a:solidFill>
                  <a:srgbClr val="FF0000"/>
                </a:solidFill>
              </a:rPr>
              <a:t> the </a:t>
            </a:r>
            <a:r>
              <a:rPr lang="nl-NL" dirty="0" err="1" smtClean="0">
                <a:solidFill>
                  <a:srgbClr val="FF0000"/>
                </a:solidFill>
              </a:rPr>
              <a:t>symmetry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and</a:t>
            </a:r>
            <a:r>
              <a:rPr lang="nl-NL" dirty="0" smtClean="0">
                <a:solidFill>
                  <a:srgbClr val="FF0000"/>
                </a:solidFill>
              </a:rPr>
              <a:t> the divergent </a:t>
            </a:r>
            <a:r>
              <a:rPr lang="nl-NL" dirty="0" err="1" smtClean="0">
                <a:solidFill>
                  <a:srgbClr val="FF0000"/>
                </a:solidFill>
              </a:rPr>
              <a:t>lengths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and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angles</a:t>
            </a:r>
            <a:r>
              <a:rPr lang="nl-NL" dirty="0" smtClean="0">
                <a:solidFill>
                  <a:srgbClr val="FF0000"/>
                </a:solidFill>
              </a:rPr>
              <a:t>. We </a:t>
            </a:r>
            <a:r>
              <a:rPr lang="nl-NL" dirty="0" err="1" smtClean="0">
                <a:solidFill>
                  <a:srgbClr val="FF0000"/>
                </a:solidFill>
              </a:rPr>
              <a:t>can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understand</a:t>
            </a:r>
            <a:r>
              <a:rPr lang="nl-NL" dirty="0" smtClean="0">
                <a:solidFill>
                  <a:srgbClr val="FF0000"/>
                </a:solidFill>
              </a:rPr>
              <a:t>, but </a:t>
            </a:r>
            <a:r>
              <a:rPr lang="nl-NL" dirty="0" err="1" smtClean="0">
                <a:solidFill>
                  <a:srgbClr val="FF0000"/>
                </a:solidFill>
              </a:rPr>
              <a:t>hardly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agree</a:t>
            </a:r>
            <a:r>
              <a:rPr lang="nl-NL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1047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2041</Words>
  <Application>Microsoft Macintosh PowerPoint</Application>
  <PresentationFormat>Diavoorstelling (4:3)</PresentationFormat>
  <Paragraphs>167</Paragraphs>
  <Slides>33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Fourty Years of Marshing: Is the Missed Symmetry Problem now Solved? </vt:lpstr>
      <vt:lpstr>My Connection with Dick</vt:lpstr>
      <vt:lpstr>The Missed Symmetry Problem</vt:lpstr>
      <vt:lpstr>Space Group Corrections</vt:lpstr>
      <vt:lpstr>The Problem</vt:lpstr>
      <vt:lpstr>More Correction Papers since 1979</vt:lpstr>
      <vt:lpstr>How Large is the Problem ?</vt:lpstr>
      <vt:lpstr>PowerPoint-presentatie</vt:lpstr>
      <vt:lpstr>Why Bother ?</vt:lpstr>
      <vt:lpstr>New Computer Based Algorithms</vt:lpstr>
      <vt:lpstr>The MISSYM Algorithm</vt:lpstr>
      <vt:lpstr>MISSYM Implementation</vt:lpstr>
      <vt:lpstr>PLATON/ADDSYM Extensions</vt:lpstr>
      <vt:lpstr>Retro Check of my own Early Publications with the ADDSYM Tool  </vt:lpstr>
      <vt:lpstr> Refinement Result with the Proper Space Group Assignment </vt:lpstr>
      <vt:lpstr>Change of Crystal System Example proposed by ADDSYM</vt:lpstr>
      <vt:lpstr>PowerPoint-presentatie</vt:lpstr>
      <vt:lpstr>Orthorhombic Pbca  Cubic Pa-3</vt:lpstr>
      <vt:lpstr>Early Survey’s of the Missed Symmetry Issue </vt:lpstr>
      <vt:lpstr>Centro or Non-centrosymmetric ?</vt:lpstr>
      <vt:lpstr>Interesting Story</vt:lpstr>
      <vt:lpstr>Joint Paper</vt:lpstr>
      <vt:lpstr>ADDSYM runs for all 2013-2018 CSD Entries: Is the problem solved ?</vt:lpstr>
      <vt:lpstr>ADDSYM Criteria</vt:lpstr>
      <vt:lpstr>PowerPoint-presentatie</vt:lpstr>
      <vt:lpstr>PowerPoint-presentatie</vt:lpstr>
      <vt:lpstr>PowerPoint-presentatie</vt:lpstr>
      <vt:lpstr>The Problem of too High Symmetry</vt:lpstr>
      <vt:lpstr>PowerPoint-presentatie</vt:lpstr>
      <vt:lpstr>Comments</vt:lpstr>
      <vt:lpstr>40 Years of Marshing</vt:lpstr>
      <vt:lpstr>Thanks Dick  for  Keeping our Science to Standards and  You for Listening !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Fourty Years of Marshing: A name turned into a verb </dc:title>
  <dc:creator>ton spek</dc:creator>
  <cp:lastModifiedBy>Anthony L. Spek</cp:lastModifiedBy>
  <cp:revision>194</cp:revision>
  <cp:lastPrinted>2018-02-21T23:54:48Z</cp:lastPrinted>
  <dcterms:created xsi:type="dcterms:W3CDTF">2018-02-20T19:35:43Z</dcterms:created>
  <dcterms:modified xsi:type="dcterms:W3CDTF">2018-07-24T11:45:16Z</dcterms:modified>
</cp:coreProperties>
</file>